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304" r:id="rId5"/>
    <p:sldId id="320" r:id="rId6"/>
    <p:sldId id="308" r:id="rId7"/>
    <p:sldId id="288" r:id="rId8"/>
    <p:sldId id="299" r:id="rId9"/>
    <p:sldId id="317" r:id="rId10"/>
    <p:sldId id="318" r:id="rId11"/>
    <p:sldId id="330" r:id="rId12"/>
    <p:sldId id="322" r:id="rId13"/>
    <p:sldId id="323" r:id="rId14"/>
    <p:sldId id="303" r:id="rId15"/>
    <p:sldId id="327" r:id="rId16"/>
    <p:sldId id="328" r:id="rId17"/>
    <p:sldId id="268" r:id="rId18"/>
    <p:sldId id="324" r:id="rId19"/>
    <p:sldId id="329" r:id="rId20"/>
    <p:sldId id="326" r:id="rId21"/>
    <p:sldId id="331" r:id="rId22"/>
    <p:sldId id="325" r:id="rId23"/>
    <p:sldId id="332" r:id="rId24"/>
    <p:sldId id="333" r:id="rId25"/>
    <p:sldId id="334" r:id="rId26"/>
    <p:sldId id="335" r:id="rId27"/>
    <p:sldId id="336" r:id="rId28"/>
    <p:sldId id="337" r:id="rId29"/>
    <p:sldId id="338" r:id="rId30"/>
    <p:sldId id="339" r:id="rId31"/>
    <p:sldId id="340" r:id="rId32"/>
    <p:sldId id="321" r:id="rId33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6B2B0"/>
    <a:srgbClr val="6CB5B3"/>
    <a:srgbClr val="468C8A"/>
    <a:srgbClr val="0A40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3750" autoAdjust="0"/>
  </p:normalViewPr>
  <p:slideViewPr>
    <p:cSldViewPr snapToGrid="0">
      <p:cViewPr varScale="1">
        <p:scale>
          <a:sx n="107" d="100"/>
          <a:sy n="107" d="100"/>
        </p:scale>
        <p:origin x="750" y="78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A2FC99A8-74A1-4817-9F9A-85655000A6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6F0050F-2705-4253-AECF-492B953316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EC2D398-3936-41B5-966E-F3315CDD3010}" type="datetime1">
              <a:rPr lang="pt-BR" smtClean="0"/>
              <a:t>14/11/2023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C82020C-C130-402B-AA32-21B4682F7D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450932CD-F2EA-4034-AB59-84AF68B102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6FA979-4A60-410C-92BE-2E8CA23BCC7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619049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262851-6E14-4143-AE1A-5B9A602DC550}" type="datetime1">
              <a:rPr lang="pt-BR" smtClean="0"/>
              <a:pPr/>
              <a:t>14/11/2023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B990660-4B7D-4C11-96DB-B19FFA8CA9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5763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85011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85018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4817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440523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59788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59788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2143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05931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328477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5978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50601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873795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860002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576606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069812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67679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890744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5602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34431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399821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29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58195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8626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85011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81560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22584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00368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56082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308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tângulo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noProof="0" dirty="0"/>
              <a:t>6.53</a:t>
            </a:r>
          </a:p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rtlCol="0" anchor="b">
            <a:normAutofit/>
          </a:bodyPr>
          <a:lstStyle>
            <a:lvl1pPr algn="l">
              <a:defRPr sz="3800" b="1" baseline="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 rtlCol="0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grpSp>
        <p:nvGrpSpPr>
          <p:cNvPr id="10" name="Espaço Reservado para Imagem 16" descr="ilustração abstrata colorida de edifício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mparação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16" name="Espaço Reservado para Texto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rtlCol="0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1</a:t>
            </a:r>
          </a:p>
        </p:txBody>
      </p:sp>
      <p:sp>
        <p:nvSpPr>
          <p:cNvPr id="17" name="Espaço Reservado para Texto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pt-BR" noProof="0"/>
              <a:t>2</a:t>
            </a:r>
          </a:p>
        </p:txBody>
      </p:sp>
      <p:sp>
        <p:nvSpPr>
          <p:cNvPr id="18" name="Espaço Reservado para Texto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pt-BR" noProof="0"/>
              <a:t>3</a:t>
            </a:r>
          </a:p>
        </p:txBody>
      </p:sp>
      <p:sp>
        <p:nvSpPr>
          <p:cNvPr id="20" name="Espaço Reservado para Texto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21" name="Espaço Reservado para Texto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pt-BR" noProof="0"/>
              <a:t>CABEÇALHO DA SEÇÃO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22" name="Espaço Reservado para Texto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pt-BR" noProof="0"/>
              <a:t>CABEÇALHO DA SEÇÃO</a:t>
            </a:r>
          </a:p>
        </p:txBody>
      </p:sp>
      <p:sp>
        <p:nvSpPr>
          <p:cNvPr id="23" name="Espaço Reservado para Texto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pt-BR" noProof="0"/>
              <a:t>CABEÇALHO DA SEÇÃO</a:t>
            </a:r>
          </a:p>
        </p:txBody>
      </p:sp>
      <p:sp>
        <p:nvSpPr>
          <p:cNvPr id="19" name="Espaço Reservado para Data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01/07/20XX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01/07/20XX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uadr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10" name="Espaço Reservado para Texto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 DO QUADRANTE</a:t>
            </a:r>
          </a:p>
        </p:txBody>
      </p:sp>
      <p:sp>
        <p:nvSpPr>
          <p:cNvPr id="11" name="Espaço Reservado para Texto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 DO QUADRANTE</a:t>
            </a:r>
          </a:p>
        </p:txBody>
      </p:sp>
      <p:sp>
        <p:nvSpPr>
          <p:cNvPr id="12" name="Espaço Reservado para Texto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 rtlCol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 DO QUADRANTE</a:t>
            </a:r>
          </a:p>
        </p:txBody>
      </p:sp>
      <p:sp>
        <p:nvSpPr>
          <p:cNvPr id="13" name="Espaço Reservado para Texto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 rtlCol="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 DO QUADRANTE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ço Reservado para Data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01/07/20XX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Estratégia de crescimento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1" name="Espaço Reservado para Texto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32" name="Espaço Reservado para Texto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34" name="Espaço Reservado para Texto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20" name="Espaço Reservado para Texto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31" name="Espaço Reservado para Texto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33" name="Espaço Reservado para Texto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grpSp>
        <p:nvGrpSpPr>
          <p:cNvPr id="956" name="Espaço Reservado para Imagem 1925" descr="ilustração abstrata colorida de edifício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959" name="Espaço Reservado para Rodapé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Título da apresentação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01/07/20XX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2768" y="704088"/>
            <a:ext cx="9052560" cy="640080"/>
          </a:xfrm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3544" y="2670048"/>
            <a:ext cx="4901184" cy="3200400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64224" y="2532888"/>
            <a:ext cx="5166360" cy="3694176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01/07/20XX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Linha do t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39" name="Espaço Reservado para Texto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Ano</a:t>
            </a:r>
          </a:p>
        </p:txBody>
      </p:sp>
      <p:sp>
        <p:nvSpPr>
          <p:cNvPr id="40" name="Espaço Reservado para Texto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1" name="Espaço Reservado para Texto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2" name="Espaço Reservado para Texto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3" name="Espaço Reservado para Texto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4" name="Espaço Reservado para Texto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Ano</a:t>
            </a:r>
          </a:p>
        </p:txBody>
      </p:sp>
      <p:sp>
        <p:nvSpPr>
          <p:cNvPr id="45" name="Espaço Reservado para Texto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6" name="Espaço Reservado para Texto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7" name="Espaço Reservado para Texto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8" name="Espaço Reservado para Texto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9" name="Espaço Reservado para Texto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0" name="Espaço Reservado para Texto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1" name="Espaço Reservado para Texto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2" name="Espaço Reservado para Texto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3" name="Espaço Reservado para Texto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4" name="Espaço Reservado para Texto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5" name="Espaço Reservado para Texto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6" name="Espaço Reservado para Texto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7" name="Espaço Reservado para Texto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8" name="Espaço Reservado para Texto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9" name="Espaço Reservado para Texto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60" name="Espaço Reservado para Texto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61" name="Espaço Reservado para Texto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62" name="Espaço Reservado para Texto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63" name="Espaço Reservado para Texto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64" name="Espaço Reservado para Texto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spaço Reservado para Texto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rtlCol="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 do item</a:t>
            </a:r>
          </a:p>
        </p:txBody>
      </p:sp>
      <p:sp>
        <p:nvSpPr>
          <p:cNvPr id="67" name="Espaço Reservado para Texto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 rtlCol="0"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Mês, Ano</a:t>
            </a:r>
          </a:p>
        </p:txBody>
      </p:sp>
      <p:sp>
        <p:nvSpPr>
          <p:cNvPr id="68" name="Espaço Reservado para Data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01/07/20XX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ç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5924" y="1825625"/>
            <a:ext cx="10360152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Equipe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01/07/20XX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9" name="Espaço Reservado para Texto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3" name="Espaço Reservado para Texto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4" name="Espaço Reservado para Texto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5" name="Espaço Reservado para Imagem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7" name="Espaço Reservado para Texto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8" name="Espaço Reservado para Texto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9" name="Espaço Reservado para Imagem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1" name="Espaço Reservado para Texto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2" name="Espaço Reservado para Texto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23" name="Espaço Reservado para Imagem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Equipe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ângulo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1" name="Espaço Reservado para Imagem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3" name="Espaço Reservado para Imagem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5" name="Espaço Reservado para Imagem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7" name="Espaço Reservado para Imagem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01/07/20XX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9" name="Espaço Reservado para Texto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3" name="Espaço Reservado para Texto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4" name="Espaço Reservado para Texto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7" name="Espaço Reservado para Texto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8" name="Espaço Reservado para Texto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21" name="Espaço Reservado para Texto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2" name="Espaço Reservado para Texto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25" name="Espaço Reservado para Texto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6" name="Espaço Reservado para Texto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29" name="Espaço Reservado para Texto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0" name="Espaço Reservado para Texto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33" name="Espaço Reservado para Texto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4" name="Espaço Reservado para Texto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37" name="Espaço Reservado para Texto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8" name="Espaço Reservado para Texto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55" name="Espaço Reservado para Imagem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57" name="Espaço Reservado para Imagem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59" name="Espaço Reservado para Imagem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61" name="Espaço Reservado para Imagem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inanci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8" name="Espaço Reservado para Conteúdo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9" name="Espaço Reservado para Conteúdo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0" name="Espaço Reservado para Conteúdo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SUBTÍTULO</a:t>
            </a:r>
          </a:p>
        </p:txBody>
      </p:sp>
      <p:sp>
        <p:nvSpPr>
          <p:cNvPr id="12" name="Espaço Reservado para Texto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SUBTÍTULO</a:t>
            </a:r>
          </a:p>
        </p:txBody>
      </p:sp>
      <p:sp>
        <p:nvSpPr>
          <p:cNvPr id="14" name="Espaço Reservado para Texto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SUBTÍTULO</a:t>
            </a:r>
          </a:p>
        </p:txBody>
      </p:sp>
      <p:sp>
        <p:nvSpPr>
          <p:cNvPr id="16" name="Espaço Reservado para Texto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SUBTÍTULO</a:t>
            </a:r>
          </a:p>
        </p:txBody>
      </p:sp>
      <p:sp>
        <p:nvSpPr>
          <p:cNvPr id="18" name="Espaço Reservado para Texto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9" name="Espaço Reservado para Texto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0" name="Espaço Reservado para Texto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1" name="Espaço Reservado para Texto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2" name="Espaço Reservado para Texto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bre nó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 rtlCol="0"/>
          <a:lstStyle/>
          <a:p>
            <a:pPr rtl="0"/>
            <a:r>
              <a:rPr lang="pt-BR" noProof="0" dirty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pt-BR" noProof="0" dirty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grpSp>
        <p:nvGrpSpPr>
          <p:cNvPr id="971" name="Espaço Reservado para Imagem 986" descr="ilustração abstrata colorida de edifício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Resum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Espaço Reservado para Imagem 20" descr="ilustração abstrata colorida de edifício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 rtlCol="0"/>
          <a:lstStyle/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675" name="Espaço Reservado para Texto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7336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Obrigado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rtlCol="0" anchor="b" anchorCtr="0"/>
          <a:lstStyle/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 rtlCol="0"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grpSp>
        <p:nvGrpSpPr>
          <p:cNvPr id="10" name="Espaço Reservado para Imagem 44" descr="ilustração abstrata colorida de edifícios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1/7/20XX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1/7/20XX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Espaço Reservado para Imagem 57" descr="ilustração abstrata colorida de edifício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9" name="Espaço Reservado para Texto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  <p:sp>
        <p:nvSpPr>
          <p:cNvPr id="10" name="Espaço Reservado para Texto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1" name="Espaço Reservado para Texto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  <p:sp>
        <p:nvSpPr>
          <p:cNvPr id="12" name="Espaço Reservado para Texto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3" name="Espaço Reservado para Texto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  <p:sp>
        <p:nvSpPr>
          <p:cNvPr id="14" name="Espaço Reservado para Texto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5" name="Espaço Reservado para Texto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  <p:sp>
        <p:nvSpPr>
          <p:cNvPr id="18" name="Espaço Reservado para Texto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9" name="Espaço Reservado para Texto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Espaço Reservado para Imagem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01/07/20XX</a:t>
            </a:r>
          </a:p>
        </p:txBody>
      </p:sp>
      <p:sp>
        <p:nvSpPr>
          <p:cNvPr id="10" name="Espaço Reservado para Texto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1" name="Espaço Reservado para Texto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  <p:sp>
        <p:nvSpPr>
          <p:cNvPr id="12" name="Espaço Reservado para Texto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3" name="Espaço Reservado para Texto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  <p:sp>
        <p:nvSpPr>
          <p:cNvPr id="19" name="Espaço Reservado para Texto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0" name="Espaço Reservado para Texto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  <p:sp>
        <p:nvSpPr>
          <p:cNvPr id="21" name="Espaço Reservado para Texto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2" name="Espaço Reservado para Texto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  <p:sp>
        <p:nvSpPr>
          <p:cNvPr id="15" name="Espaço Reservado para Rodapé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pt-BR" noProof="0" dirty="0"/>
              <a:t>Título da apresentação</a:t>
            </a:r>
          </a:p>
        </p:txBody>
      </p:sp>
      <p:sp>
        <p:nvSpPr>
          <p:cNvPr id="16" name="Espaço Reservado para o Número do Slide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Visão geral do produ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Espaço Reservado para Imagem 1029" descr="ilustração abstrata colorida de edifício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01/07/20XX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21" name="Espaço Reservado para Texto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17" name="Espaço Reservado para Texto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18" name="Espaço Reservado para Texto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19" name="Espaço Reservado para Texto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22" name="Espaço Reservado para Texto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23" name="Espaço Reservado para Texto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24" name="Espaço Reservado para Texto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Título da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enefícios do 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ícone</a:t>
            </a:r>
          </a:p>
        </p:txBody>
      </p:sp>
      <p:sp>
        <p:nvSpPr>
          <p:cNvPr id="19" name="Espaço Reservado para Conteúdo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ícone</a:t>
            </a:r>
          </a:p>
        </p:txBody>
      </p:sp>
      <p:sp>
        <p:nvSpPr>
          <p:cNvPr id="22" name="Espaço Reservado para Conteúdo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ícone</a:t>
            </a:r>
          </a:p>
        </p:txBody>
      </p:sp>
      <p:sp>
        <p:nvSpPr>
          <p:cNvPr id="23" name="Espaço Reservado para Texto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34" name="Espaço Reservado para Texto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35" name="Espaço Reservado para Texto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beçalho de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grpSp>
        <p:nvGrpSpPr>
          <p:cNvPr id="7" name="Espaço Reservado para Imagem 795" descr="ilustração abstrata colorida de edifício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Modelo de negó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ícone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19" name="Espaço Reservado para Conteúdo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ícone</a:t>
            </a:r>
          </a:p>
        </p:txBody>
      </p:sp>
      <p:sp>
        <p:nvSpPr>
          <p:cNvPr id="20" name="Espaço Reservado para Texto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22" name="Espaço Reservado para Conteúdo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ícone</a:t>
            </a:r>
          </a:p>
        </p:txBody>
      </p:sp>
      <p:sp>
        <p:nvSpPr>
          <p:cNvPr id="23" name="Espaço Reservado para Texto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15" name="Espaço Reservado para Texto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2</a:t>
            </a:r>
          </a:p>
        </p:txBody>
      </p: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3</a:t>
            </a:r>
          </a:p>
        </p:txBody>
      </p:sp>
      <p:sp>
        <p:nvSpPr>
          <p:cNvPr id="24" name="Espaço Reservado para Texto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4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Visão geral do 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16" name="Espaço Reservado para Texto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1</a:t>
            </a:r>
          </a:p>
        </p:txBody>
      </p:sp>
      <p:sp>
        <p:nvSpPr>
          <p:cNvPr id="17" name="Espaço Reservado para Texto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pt-BR" noProof="0"/>
              <a:t>2</a:t>
            </a:r>
          </a:p>
        </p:txBody>
      </p:sp>
      <p:sp>
        <p:nvSpPr>
          <p:cNvPr id="18" name="Espaço Reservado para Texto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pt-BR" noProof="0"/>
              <a:t>3</a:t>
            </a:r>
          </a:p>
        </p:txBody>
      </p:sp>
      <p:sp>
        <p:nvSpPr>
          <p:cNvPr id="20" name="Espaço Reservado para Texto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21" name="Espaço Reservado para Texto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 rtlCol="0"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24" name="Espaço Reservado para Data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01/07/20XX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png"/><Relationship Id="rId5" Type="http://schemas.openxmlformats.org/officeDocument/2006/relationships/image" Target="../media/image55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4548" y="1993540"/>
            <a:ext cx="5309419" cy="1345348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sz="2800" dirty="0"/>
              <a:t>SIMULAÇÃO DE CONTROLE DE POSIÇÃO E VELOCIDADE DE UM</a:t>
            </a:r>
            <a:br>
              <a:rPr lang="pt-BR" sz="2800" dirty="0"/>
            </a:br>
            <a:r>
              <a:rPr lang="pt-BR" sz="2800" dirty="0"/>
              <a:t>MOTOR DC COM PARÂMETROS INTERATIVOS E PRÉ-CALCULADOS</a:t>
            </a:r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4548" y="3338888"/>
            <a:ext cx="5186516" cy="1454338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pt-BR" sz="1800" dirty="0"/>
              <a:t>Leonardo Oneda Galvani</a:t>
            </a:r>
          </a:p>
          <a:p>
            <a:pPr rtl="0"/>
            <a:r>
              <a:rPr lang="pt-BR" sz="1800" dirty="0"/>
              <a:t>Guilherme Nami Bortolozi</a:t>
            </a:r>
          </a:p>
          <a:p>
            <a:pPr rtl="0"/>
            <a:r>
              <a:rPr lang="pt-BR" sz="1800" dirty="0"/>
              <a:t>Henrique Fortuna Accorinti</a:t>
            </a:r>
          </a:p>
          <a:p>
            <a:pPr rtl="0"/>
            <a:r>
              <a:rPr lang="pt-BR" sz="1800" dirty="0"/>
              <a:t>Matheus Ferreira Palú</a:t>
            </a:r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847" y="365125"/>
            <a:ext cx="5805326" cy="1325563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Microcontrolador</a:t>
            </a:r>
          </a:p>
        </p:txBody>
      </p:sp>
      <p:sp>
        <p:nvSpPr>
          <p:cNvPr id="46" name="Espaço Reservado para o Número do Slide 45">
            <a:extLst>
              <a:ext uri="{FF2B5EF4-FFF2-40B4-BE49-F238E27FC236}">
                <a16:creationId xmlns:a16="http://schemas.microsoft.com/office/drawing/2014/main" id="{8A87D3CE-45F6-472C-A82F-FE244BA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93362" y="6318109"/>
            <a:ext cx="164592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10</a:t>
            </a:fld>
            <a:endParaRPr lang="pt-BR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C09A3792-98A9-E3AF-6DB8-8AD8E3AFF976}"/>
              </a:ext>
            </a:extLst>
          </p:cNvPr>
          <p:cNvSpPr txBox="1"/>
          <p:nvPr/>
        </p:nvSpPr>
        <p:spPr>
          <a:xfrm>
            <a:off x="5253316" y="1484773"/>
            <a:ext cx="2698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Realização da prototipação utilizando um arduino nano</a:t>
            </a:r>
          </a:p>
        </p:txBody>
      </p:sp>
      <p:cxnSp>
        <p:nvCxnSpPr>
          <p:cNvPr id="31" name="Conector: Curvo 30">
            <a:extLst>
              <a:ext uri="{FF2B5EF4-FFF2-40B4-BE49-F238E27FC236}">
                <a16:creationId xmlns:a16="http://schemas.microsoft.com/office/drawing/2014/main" id="{66E0341D-1FFF-BFD5-427E-417862367685}"/>
              </a:ext>
            </a:extLst>
          </p:cNvPr>
          <p:cNvCxnSpPr>
            <a:cxnSpLocks/>
            <a:stCxn id="28" idx="3"/>
            <a:endCxn id="36" idx="1"/>
          </p:cNvCxnSpPr>
          <p:nvPr/>
        </p:nvCxnSpPr>
        <p:spPr>
          <a:xfrm>
            <a:off x="7951694" y="1946438"/>
            <a:ext cx="1479178" cy="246495"/>
          </a:xfrm>
          <a:prstGeom prst="curvedConnector3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3" name="Gráfico 32" descr="Aviso estrutura de tópicos">
            <a:extLst>
              <a:ext uri="{FF2B5EF4-FFF2-40B4-BE49-F238E27FC236}">
                <a16:creationId xmlns:a16="http://schemas.microsoft.com/office/drawing/2014/main" id="{6EE12D8B-DB9F-7D3F-0DD0-ACC135DB2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79225" y="1499243"/>
            <a:ext cx="464263" cy="464263"/>
          </a:xfrm>
          <a:prstGeom prst="rect">
            <a:avLst/>
          </a:prstGeo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D15374BC-EB4C-54B1-2EA5-09B5F323B85A}"/>
              </a:ext>
            </a:extLst>
          </p:cNvPr>
          <p:cNvSpPr txBox="1"/>
          <p:nvPr/>
        </p:nvSpPr>
        <p:spPr>
          <a:xfrm>
            <a:off x="9430872" y="1592768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Pouca memória SRAM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Não atende os requisitos</a:t>
            </a:r>
          </a:p>
        </p:txBody>
      </p:sp>
      <p:cxnSp>
        <p:nvCxnSpPr>
          <p:cNvPr id="41" name="Conector: Curvo 40">
            <a:extLst>
              <a:ext uri="{FF2B5EF4-FFF2-40B4-BE49-F238E27FC236}">
                <a16:creationId xmlns:a16="http://schemas.microsoft.com/office/drawing/2014/main" id="{59C48C25-7F4F-456A-2B58-3B644AA71CCB}"/>
              </a:ext>
            </a:extLst>
          </p:cNvPr>
          <p:cNvCxnSpPr>
            <a:cxnSpLocks/>
            <a:stCxn id="36" idx="2"/>
            <a:endCxn id="42" idx="3"/>
          </p:cNvCxnSpPr>
          <p:nvPr/>
        </p:nvCxnSpPr>
        <p:spPr>
          <a:xfrm rot="5400000">
            <a:off x="9607528" y="2162041"/>
            <a:ext cx="411489" cy="1673601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D377524B-C07D-C748-B93C-24A71EB26D20}"/>
              </a:ext>
            </a:extLst>
          </p:cNvPr>
          <p:cNvSpPr txBox="1"/>
          <p:nvPr/>
        </p:nvSpPr>
        <p:spPr>
          <a:xfrm>
            <a:off x="5551953" y="2881420"/>
            <a:ext cx="3424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Utilizar o microcontrolador PIC com os periféricos necessários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7A64214-8E7D-064F-126A-D8BD851A9D2D}"/>
              </a:ext>
            </a:extLst>
          </p:cNvPr>
          <p:cNvSpPr txBox="1"/>
          <p:nvPr/>
        </p:nvSpPr>
        <p:spPr>
          <a:xfrm>
            <a:off x="9690848" y="4164304"/>
            <a:ext cx="156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PIC16F1619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8A66CB86-5C3A-6A87-268E-04348B7273CC}"/>
              </a:ext>
            </a:extLst>
          </p:cNvPr>
          <p:cNvSpPr txBox="1"/>
          <p:nvPr/>
        </p:nvSpPr>
        <p:spPr>
          <a:xfrm>
            <a:off x="9690848" y="5904843"/>
            <a:ext cx="1667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PIC16F18877</a:t>
            </a:r>
          </a:p>
        </p:txBody>
      </p:sp>
      <p:pic>
        <p:nvPicPr>
          <p:cNvPr id="48" name="Gráfico 47" descr="Marca de seleção com preenchimento sólido">
            <a:extLst>
              <a:ext uri="{FF2B5EF4-FFF2-40B4-BE49-F238E27FC236}">
                <a16:creationId xmlns:a16="http://schemas.microsoft.com/office/drawing/2014/main" id="{6D55A9D8-F023-492E-FDBC-405EBE080D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58281" y="5860909"/>
            <a:ext cx="457200" cy="457200"/>
          </a:xfrm>
          <a:prstGeom prst="rect">
            <a:avLst/>
          </a:prstGeom>
        </p:spPr>
      </p:pic>
      <p:pic>
        <p:nvPicPr>
          <p:cNvPr id="50" name="Gráfico 49" descr="Fechar com preenchimento sólido">
            <a:extLst>
              <a:ext uri="{FF2B5EF4-FFF2-40B4-BE49-F238E27FC236}">
                <a16:creationId xmlns:a16="http://schemas.microsoft.com/office/drawing/2014/main" id="{D0B3B99C-AB81-8935-0E6D-1BCDD55A9B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82082" y="4114677"/>
            <a:ext cx="457200" cy="457200"/>
          </a:xfrm>
          <a:prstGeom prst="rect">
            <a:avLst/>
          </a:prstGeom>
        </p:spPr>
      </p:pic>
      <p:graphicFrame>
        <p:nvGraphicFramePr>
          <p:cNvPr id="51" name="Tabela 50">
            <a:extLst>
              <a:ext uri="{FF2B5EF4-FFF2-40B4-BE49-F238E27FC236}">
                <a16:creationId xmlns:a16="http://schemas.microsoft.com/office/drawing/2014/main" id="{453FA48A-EF28-83E1-F6E3-36C073255F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329615"/>
              </p:ext>
            </p:extLst>
          </p:nvPr>
        </p:nvGraphicFramePr>
        <p:xfrm>
          <a:off x="5613584" y="3716514"/>
          <a:ext cx="330125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0628">
                  <a:extLst>
                    <a:ext uri="{9D8B030D-6E8A-4147-A177-3AD203B41FA5}">
                      <a16:colId xmlns:a16="http://schemas.microsoft.com/office/drawing/2014/main" val="1912906811"/>
                    </a:ext>
                  </a:extLst>
                </a:gridCol>
                <a:gridCol w="1650628">
                  <a:extLst>
                    <a:ext uri="{9D8B030D-6E8A-4147-A177-3AD203B41FA5}">
                      <a16:colId xmlns:a16="http://schemas.microsoft.com/office/drawing/2014/main" val="7252505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Periférico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Característica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529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noProof="0" dirty="0"/>
                        <a:t>Timers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2x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84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PWM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1x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246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UART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1x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713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3x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93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Int. Ext.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2x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120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Compatibilidade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MCC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489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Memória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&gt;2KB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575511"/>
                  </a:ext>
                </a:extLst>
              </a:tr>
            </a:tbl>
          </a:graphicData>
        </a:graphic>
      </p:graphicFrame>
      <p:cxnSp>
        <p:nvCxnSpPr>
          <p:cNvPr id="52" name="Conector: Curvo 51">
            <a:extLst>
              <a:ext uri="{FF2B5EF4-FFF2-40B4-BE49-F238E27FC236}">
                <a16:creationId xmlns:a16="http://schemas.microsoft.com/office/drawing/2014/main" id="{4C4D4A4C-16EE-8967-C68F-44595E529E7F}"/>
              </a:ext>
            </a:extLst>
          </p:cNvPr>
          <p:cNvCxnSpPr>
            <a:cxnSpLocks/>
            <a:stCxn id="51" idx="3"/>
            <a:endCxn id="44" idx="1"/>
          </p:cNvCxnSpPr>
          <p:nvPr/>
        </p:nvCxnSpPr>
        <p:spPr>
          <a:xfrm flipV="1">
            <a:off x="8914840" y="4348970"/>
            <a:ext cx="776008" cy="850904"/>
          </a:xfrm>
          <a:prstGeom prst="curvedConnector3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Conector: Curvo 54">
            <a:extLst>
              <a:ext uri="{FF2B5EF4-FFF2-40B4-BE49-F238E27FC236}">
                <a16:creationId xmlns:a16="http://schemas.microsoft.com/office/drawing/2014/main" id="{BCA268C2-85E3-FE8C-535F-FA7A8C43090A}"/>
              </a:ext>
            </a:extLst>
          </p:cNvPr>
          <p:cNvCxnSpPr>
            <a:cxnSpLocks/>
            <a:stCxn id="51" idx="3"/>
            <a:endCxn id="45" idx="1"/>
          </p:cNvCxnSpPr>
          <p:nvPr/>
        </p:nvCxnSpPr>
        <p:spPr>
          <a:xfrm>
            <a:off x="8914840" y="5199874"/>
            <a:ext cx="776008" cy="889635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4C9A3474-3CF2-0768-545F-9B640221BAE0}"/>
              </a:ext>
            </a:extLst>
          </p:cNvPr>
          <p:cNvCxnSpPr>
            <a:stCxn id="42" idx="2"/>
            <a:endCxn id="51" idx="0"/>
          </p:cNvCxnSpPr>
          <p:nvPr/>
        </p:nvCxnSpPr>
        <p:spPr>
          <a:xfrm>
            <a:off x="7264212" y="3527751"/>
            <a:ext cx="0" cy="1887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062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pt-BR" dirty="0"/>
              <a:t>Módulos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063600" y="3799982"/>
            <a:ext cx="1980000" cy="360000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pt-BR" sz="1800" noProof="1"/>
              <a:t>Receber dados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96925" y="4243719"/>
            <a:ext cx="2103120" cy="1188720"/>
          </a:xfrm>
        </p:spPr>
        <p:txBody>
          <a:bodyPr rtlCol="0">
            <a:noAutofit/>
          </a:bodyPr>
          <a:lstStyle/>
          <a:p>
            <a:pPr rtl="0"/>
            <a:r>
              <a:rPr lang="pt-BR" noProof="1"/>
              <a:t>Leitura do pacote enviado pelo simulador pela UART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108500" y="3799982"/>
            <a:ext cx="1980000" cy="360000"/>
          </a:xfrm>
        </p:spPr>
        <p:txBody>
          <a:bodyPr rtlCol="0">
            <a:noAutofit/>
          </a:bodyPr>
          <a:lstStyle/>
          <a:p>
            <a:pPr rtl="0"/>
            <a:r>
              <a:rPr lang="pt-BR" sz="1800" dirty="0"/>
              <a:t>Controlar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45984" y="4245991"/>
            <a:ext cx="2103120" cy="1188720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pt-BR" noProof="1"/>
              <a:t>Controle da planta usando os dados, timers, PWM, IOs e a memória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153400" y="3799982"/>
            <a:ext cx="1980000" cy="360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sz="1800" noProof="1"/>
              <a:t>Enviar dados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53400" y="4269185"/>
            <a:ext cx="2103120" cy="1188720"/>
          </a:xfrm>
        </p:spPr>
        <p:txBody>
          <a:bodyPr rtlCol="0">
            <a:noAutofit/>
          </a:bodyPr>
          <a:lstStyle/>
          <a:p>
            <a:pPr rtl="0"/>
            <a:r>
              <a:rPr lang="pt-BR" noProof="1"/>
              <a:t>Envia pela UART todos os dados neccessários.</a:t>
            </a:r>
          </a:p>
        </p:txBody>
      </p:sp>
      <p:sp>
        <p:nvSpPr>
          <p:cNvPr id="68" name="Espaço Reservado para o Número do Slide 67">
            <a:extLst>
              <a:ext uri="{FF2B5EF4-FFF2-40B4-BE49-F238E27FC236}">
                <a16:creationId xmlns:a16="http://schemas.microsoft.com/office/drawing/2014/main" id="{B021EF79-3E65-41F9-83B6-DC0B2A5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11</a:t>
            </a:fld>
            <a:endParaRPr lang="pt-BR" dirty="0"/>
          </a:p>
        </p:txBody>
      </p:sp>
      <p:pic>
        <p:nvPicPr>
          <p:cNvPr id="17" name="Espaço Reservado para Conteúdo 16" descr="Caixa estrutura de tópicos">
            <a:extLst>
              <a:ext uri="{FF2B5EF4-FFF2-40B4-BE49-F238E27FC236}">
                <a16:creationId xmlns:a16="http://schemas.microsoft.com/office/drawing/2014/main" id="{FD81B7D7-7908-5AEB-BCD7-2D693AA0196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3975" y="2183606"/>
            <a:ext cx="914400" cy="914400"/>
          </a:xfrm>
        </p:spPr>
      </p:pic>
      <p:pic>
        <p:nvPicPr>
          <p:cNvPr id="23" name="Espaço Reservado para Conteúdo 22" descr="Cmd Terminal estrutura de tópicos">
            <a:extLst>
              <a:ext uri="{FF2B5EF4-FFF2-40B4-BE49-F238E27FC236}">
                <a16:creationId xmlns:a16="http://schemas.microsoft.com/office/drawing/2014/main" id="{BF1D0C26-A3EA-9DBB-91C7-C7E8549B0B62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800" y="2185987"/>
            <a:ext cx="914400" cy="914400"/>
          </a:xfrm>
        </p:spPr>
      </p:pic>
      <p:pic>
        <p:nvPicPr>
          <p:cNvPr id="25" name="Espaço Reservado para Conteúdo 24" descr="Enviar estrutura de tópicos">
            <a:extLst>
              <a:ext uri="{FF2B5EF4-FFF2-40B4-BE49-F238E27FC236}">
                <a16:creationId xmlns:a16="http://schemas.microsoft.com/office/drawing/2014/main" id="{66B1C18B-A567-2C9D-66B1-25DDD017E4A9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91563" y="2182019"/>
            <a:ext cx="914400" cy="914400"/>
          </a:xfrm>
        </p:spPr>
      </p:pic>
    </p:spTree>
    <p:extLst>
      <p:ext uri="{BB962C8B-B14F-4D97-AF65-F5344CB8AC3E}">
        <p14:creationId xmlns:p14="http://schemas.microsoft.com/office/powerpoint/2010/main" val="1577529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-94670"/>
            <a:ext cx="10515600" cy="1325563"/>
          </a:xfrm>
        </p:spPr>
        <p:txBody>
          <a:bodyPr rtlCol="0"/>
          <a:lstStyle/>
          <a:p>
            <a:pPr rtl="0"/>
            <a:r>
              <a:rPr lang="pt-BR" sz="4000" noProof="1"/>
              <a:t>MCC</a:t>
            </a:r>
          </a:p>
        </p:txBody>
      </p:sp>
      <p:sp>
        <p:nvSpPr>
          <p:cNvPr id="38" name="Espaço Reservado para o Número do Slide 37">
            <a:extLst>
              <a:ext uri="{FF2B5EF4-FFF2-40B4-BE49-F238E27FC236}">
                <a16:creationId xmlns:a16="http://schemas.microsoft.com/office/drawing/2014/main" id="{AFE5268B-0629-492C-B633-766DE4F3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12</a:t>
            </a:fld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8A65D21-7D97-2125-0844-9EBEBF7F5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345" y="881376"/>
            <a:ext cx="6909310" cy="378923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EC24780-9C06-11AE-43D3-39D0C6C17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6017" y="4775674"/>
            <a:ext cx="5239966" cy="176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665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-94670"/>
            <a:ext cx="10515600" cy="1325563"/>
          </a:xfrm>
        </p:spPr>
        <p:txBody>
          <a:bodyPr rtlCol="0"/>
          <a:lstStyle/>
          <a:p>
            <a:pPr rtl="0"/>
            <a:r>
              <a:rPr lang="pt-BR" sz="4000" noProof="1"/>
              <a:t>MCC</a:t>
            </a:r>
          </a:p>
        </p:txBody>
      </p:sp>
      <p:sp>
        <p:nvSpPr>
          <p:cNvPr id="38" name="Espaço Reservado para o Número do Slide 37">
            <a:extLst>
              <a:ext uri="{FF2B5EF4-FFF2-40B4-BE49-F238E27FC236}">
                <a16:creationId xmlns:a16="http://schemas.microsoft.com/office/drawing/2014/main" id="{AFE5268B-0629-492C-B633-766DE4F3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13</a:t>
            </a:fld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FEF8D5F-9DEB-67D1-6B18-B82252E35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54" y="1645920"/>
            <a:ext cx="4065858" cy="307832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B9663CB-F3C8-FB69-561A-5044E2F62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515" y="568111"/>
            <a:ext cx="1892969" cy="261697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C692F742-E812-5307-EF91-64FBB59D3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792" y="3337362"/>
            <a:ext cx="2538413" cy="2616972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77CB8C3D-93C9-A891-3655-93BE5F5058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1012" y="2370685"/>
            <a:ext cx="4222376" cy="211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57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r>
              <a:rPr lang="pt-BR" sz="4000" noProof="1"/>
              <a:t>Receber dados</a:t>
            </a:r>
            <a:br>
              <a:rPr lang="pt-BR" sz="4000" noProof="1"/>
            </a:b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114800" cy="823912"/>
          </a:xfrm>
        </p:spPr>
        <p:txBody>
          <a:bodyPr rtlCol="0"/>
          <a:lstStyle/>
          <a:p>
            <a:pPr rtl="0"/>
            <a:r>
              <a:rPr lang="pt-BR" dirty="0"/>
              <a:t>Leitura e interpretação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noProof="1"/>
              <a:t>Leitura da UART até o caracter “\n”</a:t>
            </a:r>
          </a:p>
          <a:p>
            <a:pPr rtl="0"/>
            <a:r>
              <a:rPr lang="pt-BR" noProof="1"/>
              <a:t>Separção do conteúdo por meio do separador comum “,”</a:t>
            </a:r>
          </a:p>
          <a:p>
            <a:pPr rtl="0"/>
            <a:r>
              <a:rPr lang="pt-BR" noProof="1"/>
              <a:t>Tranforma o texto em inteiro</a:t>
            </a:r>
          </a:p>
          <a:p>
            <a:pPr rtl="0"/>
            <a:r>
              <a:rPr lang="pt-BR" noProof="1"/>
              <a:t>Tratamento e atribuição</a:t>
            </a:r>
          </a:p>
        </p:txBody>
      </p:sp>
      <p:sp>
        <p:nvSpPr>
          <p:cNvPr id="38" name="Espaço Reservado para o Número do Slide 37">
            <a:extLst>
              <a:ext uri="{FF2B5EF4-FFF2-40B4-BE49-F238E27FC236}">
                <a16:creationId xmlns:a16="http://schemas.microsoft.com/office/drawing/2014/main" id="{AFE5268B-0629-492C-B633-766DE4F3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14</a:t>
            </a:fld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DB69D47-B31D-F68B-95EC-54839C21A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576" y="906447"/>
            <a:ext cx="5468471" cy="504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sz="4000" dirty="0"/>
              <a:t>Controlar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114800" cy="823912"/>
          </a:xfrm>
        </p:spPr>
        <p:txBody>
          <a:bodyPr rtlCol="0"/>
          <a:lstStyle/>
          <a:p>
            <a:pPr rtl="0"/>
            <a:r>
              <a:rPr lang="pt-BR" dirty="0"/>
              <a:t>Leitura Encoder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2273063" cy="30819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noProof="1"/>
              <a:t>Interrupção externa nos dois canais do encoder</a:t>
            </a:r>
          </a:p>
          <a:p>
            <a:pPr rtl="0"/>
            <a:r>
              <a:rPr lang="pt-BR" noProof="1"/>
              <a:t>Leitura digital</a:t>
            </a:r>
          </a:p>
          <a:p>
            <a:pPr rtl="0"/>
            <a:r>
              <a:rPr lang="pt-BR" noProof="1"/>
              <a:t>Variavel global</a:t>
            </a:r>
          </a:p>
        </p:txBody>
      </p:sp>
      <p:sp>
        <p:nvSpPr>
          <p:cNvPr id="38" name="Espaço Reservado para o Número do Slide 37">
            <a:extLst>
              <a:ext uri="{FF2B5EF4-FFF2-40B4-BE49-F238E27FC236}">
                <a16:creationId xmlns:a16="http://schemas.microsoft.com/office/drawing/2014/main" id="{AFE5268B-0629-492C-B633-766DE4F3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15</a:t>
            </a:fld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F3BB2CE6-9219-63CF-55D3-5987771F9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312" y="2101123"/>
            <a:ext cx="2419688" cy="2924583"/>
          </a:xfrm>
          <a:prstGeom prst="rect">
            <a:avLst/>
          </a:prstGeom>
        </p:spPr>
      </p:pic>
      <p:pic>
        <p:nvPicPr>
          <p:cNvPr id="1026" name="Picture 2" descr="Difference Between Single-Ended and Differential Quadrature Encoders With  NI DAQ Cards - NI">
            <a:extLst>
              <a:ext uri="{FF2B5EF4-FFF2-40B4-BE49-F238E27FC236}">
                <a16:creationId xmlns:a16="http://schemas.microsoft.com/office/drawing/2014/main" id="{A0C5DEFB-B9F5-DCDD-29A2-58CB1D6B4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881" y="2039415"/>
            <a:ext cx="52387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381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sz="4000" dirty="0"/>
              <a:t>Controlar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114800" cy="823912"/>
          </a:xfrm>
        </p:spPr>
        <p:txBody>
          <a:bodyPr rtlCol="0"/>
          <a:lstStyle/>
          <a:p>
            <a:pPr rtl="0"/>
            <a:r>
              <a:rPr lang="pt-BR" dirty="0"/>
              <a:t>Estouro de timer para controle discreto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noProof="1"/>
              <a:t>configurando o timer para o estouro coincidir com o tempo amostral do controle discreto de 10ms</a:t>
            </a:r>
          </a:p>
          <a:p>
            <a:pPr rtl="0"/>
            <a:r>
              <a:rPr lang="pt-BR" noProof="1"/>
              <a:t>O estouro causa uma interrupção e a ISR dela é definida</a:t>
            </a:r>
          </a:p>
          <a:p>
            <a:pPr rtl="0"/>
            <a:r>
              <a:rPr lang="pt-BR" noProof="1"/>
              <a:t>O importante dela é ser rápida, portanto simples</a:t>
            </a:r>
          </a:p>
        </p:txBody>
      </p:sp>
      <p:sp>
        <p:nvSpPr>
          <p:cNvPr id="38" name="Espaço Reservado para o Número do Slide 37">
            <a:extLst>
              <a:ext uri="{FF2B5EF4-FFF2-40B4-BE49-F238E27FC236}">
                <a16:creationId xmlns:a16="http://schemas.microsoft.com/office/drawing/2014/main" id="{AFE5268B-0629-492C-B633-766DE4F3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16</a:t>
            </a:fld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E563D2F-2AD7-E7EA-F8BC-C2E99236C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780" y="3171789"/>
            <a:ext cx="1676634" cy="514422"/>
          </a:xfrm>
          <a:prstGeom prst="rect">
            <a:avLst/>
          </a:prstGeom>
        </p:spPr>
      </p:pic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B98B872E-C831-AD7B-89A4-4CDB9CC7D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169" y="372510"/>
            <a:ext cx="3328042" cy="563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110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sz="4000" dirty="0"/>
              <a:t>Controlar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114800" cy="823912"/>
          </a:xfrm>
        </p:spPr>
        <p:txBody>
          <a:bodyPr rtlCol="0"/>
          <a:lstStyle/>
          <a:p>
            <a:pPr rtl="0"/>
            <a:r>
              <a:rPr lang="pt-BR" dirty="0"/>
              <a:t>Controle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noProof="1"/>
              <a:t>Dependendo do modo selecionado pelo usuário, como controle interativo de posição ou velocidade, ou algum controlador projetado ele executará uma seguinte parte</a:t>
            </a:r>
          </a:p>
          <a:p>
            <a:pPr rtl="0"/>
            <a:r>
              <a:rPr lang="pt-BR" noProof="1"/>
              <a:t> Usando os valores fornecidos pelo usuário ou usando a equação de diferenças</a:t>
            </a:r>
          </a:p>
          <a:p>
            <a:pPr rtl="0"/>
            <a:r>
              <a:rPr lang="pt-BR" noProof="1"/>
              <a:t>Utiliza um saturador</a:t>
            </a:r>
          </a:p>
          <a:p>
            <a:pPr rtl="0"/>
            <a:r>
              <a:rPr lang="pt-BR" noProof="1"/>
              <a:t>Aplica no motor a saída do controlados</a:t>
            </a:r>
          </a:p>
        </p:txBody>
      </p:sp>
      <p:sp>
        <p:nvSpPr>
          <p:cNvPr id="38" name="Espaço Reservado para o Número do Slide 37">
            <a:extLst>
              <a:ext uri="{FF2B5EF4-FFF2-40B4-BE49-F238E27FC236}">
                <a16:creationId xmlns:a16="http://schemas.microsoft.com/office/drawing/2014/main" id="{AFE5268B-0629-492C-B633-766DE4F3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17</a:t>
            </a:fld>
            <a:endParaRPr lang="pt-BR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FE51CEC9-B143-9F40-0613-048974F2DB81}"/>
              </a:ext>
            </a:extLst>
          </p:cNvPr>
          <p:cNvGrpSpPr/>
          <p:nvPr/>
        </p:nvGrpSpPr>
        <p:grpSpPr>
          <a:xfrm>
            <a:off x="5125817" y="1090239"/>
            <a:ext cx="8359093" cy="4677521"/>
            <a:chOff x="5096931" y="136526"/>
            <a:chExt cx="7506748" cy="3744753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7A60DAA0-D12C-4369-8E2E-5F9A3C0DCF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9" r="32087" b="48403"/>
            <a:stretch/>
          </p:blipFill>
          <p:spPr>
            <a:xfrm>
              <a:off x="5103755" y="136526"/>
              <a:ext cx="5089116" cy="3022932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2E93E3CB-8E8D-99D0-9C17-8FDFC28122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7679"/>
            <a:stretch/>
          </p:blipFill>
          <p:spPr>
            <a:xfrm>
              <a:off x="5096931" y="3159458"/>
              <a:ext cx="7506748" cy="7218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0921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sz="4000" dirty="0"/>
              <a:t>Controlar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114800" cy="823912"/>
          </a:xfrm>
        </p:spPr>
        <p:txBody>
          <a:bodyPr rtlCol="0"/>
          <a:lstStyle/>
          <a:p>
            <a:pPr rtl="0"/>
            <a:r>
              <a:rPr lang="pt-BR" dirty="0"/>
              <a:t>Controle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noProof="1"/>
              <a:t>Atribui, dependendo do sinal da saída do controlador, os estados dos IOs para a ponte H</a:t>
            </a:r>
          </a:p>
          <a:p>
            <a:pPr rtl="0"/>
            <a:r>
              <a:rPr lang="pt-BR" noProof="1"/>
              <a:t>Tratamento da zona morta do motor</a:t>
            </a:r>
          </a:p>
          <a:p>
            <a:pPr rtl="0"/>
            <a:r>
              <a:rPr lang="pt-BR" noProof="1"/>
              <a:t>Atribui o valor a saída PWM</a:t>
            </a:r>
          </a:p>
        </p:txBody>
      </p:sp>
      <p:sp>
        <p:nvSpPr>
          <p:cNvPr id="38" name="Espaço Reservado para o Número do Slide 37">
            <a:extLst>
              <a:ext uri="{FF2B5EF4-FFF2-40B4-BE49-F238E27FC236}">
                <a16:creationId xmlns:a16="http://schemas.microsoft.com/office/drawing/2014/main" id="{AFE5268B-0629-492C-B633-766DE4F3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18</a:t>
            </a:fld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9769915-F69A-1DF1-E99C-F324CA4DB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617" y="2422537"/>
            <a:ext cx="2800741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922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sz="4000" noProof="1"/>
              <a:t>Enviar dados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114800" cy="823912"/>
          </a:xfrm>
        </p:spPr>
        <p:txBody>
          <a:bodyPr rtlCol="0"/>
          <a:lstStyle/>
          <a:p>
            <a:pPr rtl="0"/>
            <a:r>
              <a:rPr lang="pt-BR" dirty="0"/>
              <a:t>Envio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noProof="1"/>
              <a:t>Com os dados armazenados ocorre o envio do pacote de dados pela UART</a:t>
            </a:r>
          </a:p>
        </p:txBody>
      </p:sp>
      <p:sp>
        <p:nvSpPr>
          <p:cNvPr id="38" name="Espaço Reservado para o Número do Slide 37">
            <a:extLst>
              <a:ext uri="{FF2B5EF4-FFF2-40B4-BE49-F238E27FC236}">
                <a16:creationId xmlns:a16="http://schemas.microsoft.com/office/drawing/2014/main" id="{AFE5268B-0629-492C-B633-766DE4F3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19</a:t>
            </a:fld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92F2298-A637-617C-01A6-34DBA156B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93119"/>
            <a:ext cx="4972744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694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1708"/>
            <a:ext cx="4114800" cy="1325563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 ideia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547271"/>
            <a:ext cx="4114800" cy="44262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800" dirty="0"/>
              <a:t>A ideia principal é desenvolver um ambiente de simulação de malhas de controle fechadas diferentes no mesmo dispositivo e poder comparar e entender os efeitos de acordo com os valores introduzidos.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800" dirty="0"/>
              <a:t>Substituir software com licenças, como LabView ou Matlab.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800" dirty="0"/>
              <a:t>Analisar o desempenho com controladores projetados para a planta.</a:t>
            </a:r>
          </a:p>
        </p:txBody>
      </p:sp>
      <p:sp>
        <p:nvSpPr>
          <p:cNvPr id="15" name="Espaço Reservado para o Número do Slide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2843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pt-BR" dirty="0"/>
              <a:t>Projeto dos controladores</a:t>
            </a:r>
          </a:p>
        </p:txBody>
      </p:sp>
      <p:sp>
        <p:nvSpPr>
          <p:cNvPr id="68" name="Espaço Reservado para o Número do Slide 67">
            <a:extLst>
              <a:ext uri="{FF2B5EF4-FFF2-40B4-BE49-F238E27FC236}">
                <a16:creationId xmlns:a16="http://schemas.microsoft.com/office/drawing/2014/main" id="{B021EF79-3E65-41F9-83B6-DC0B2A5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20</a:t>
            </a:fld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25A3F8E9-CB87-68AC-ADE3-C44D56C915A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33600" y="3429000"/>
            <a:ext cx="7915835" cy="12102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89AC1ED-93E2-B5B4-BE2A-D2A6C32E18D8}"/>
              </a:ext>
            </a:extLst>
          </p:cNvPr>
          <p:cNvSpPr txBox="1"/>
          <p:nvPr/>
        </p:nvSpPr>
        <p:spPr>
          <a:xfrm>
            <a:off x="2133600" y="1781352"/>
            <a:ext cx="36934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No projeto foi proposto 3 projetos de controladores com o objetivo de comparar as suas eficiências e implementações, utilizando tanto métodos analítico como o software.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Avanço de fase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Proporcional – Derivativo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80ACD497-7E00-5E77-A929-931A478CDF50}"/>
              </a:ext>
            </a:extLst>
          </p:cNvPr>
          <p:cNvSpPr txBox="1"/>
          <p:nvPr/>
        </p:nvSpPr>
        <p:spPr>
          <a:xfrm>
            <a:off x="6741459" y="1781352"/>
            <a:ext cx="39444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Primeira etapa consiste em obter o modelo do motor, para isso será usado o método do ensaio, com entradas definidas.</a:t>
            </a:r>
          </a:p>
        </p:txBody>
      </p:sp>
      <p:pic>
        <p:nvPicPr>
          <p:cNvPr id="46" name="Imagem 45" descr="Gráfico&#10;&#10;Descrição gerada automaticamente">
            <a:extLst>
              <a:ext uri="{FF2B5EF4-FFF2-40B4-BE49-F238E27FC236}">
                <a16:creationId xmlns:a16="http://schemas.microsoft.com/office/drawing/2014/main" id="{2660009B-9354-2883-7A1B-91F602763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576" y="3063469"/>
            <a:ext cx="3496236" cy="289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459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pt-BR" dirty="0"/>
              <a:t>Projeto dos controladores</a:t>
            </a:r>
          </a:p>
        </p:txBody>
      </p:sp>
      <p:sp>
        <p:nvSpPr>
          <p:cNvPr id="68" name="Espaço Reservado para o Número do Slide 67">
            <a:extLst>
              <a:ext uri="{FF2B5EF4-FFF2-40B4-BE49-F238E27FC236}">
                <a16:creationId xmlns:a16="http://schemas.microsoft.com/office/drawing/2014/main" id="{B021EF79-3E65-41F9-83B6-DC0B2A5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21</a:t>
            </a:fld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25A3F8E9-CB87-68AC-ADE3-C44D56C915A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33600" y="3429000"/>
            <a:ext cx="7915835" cy="12102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 descr="Gráfico, Gráfico de linhas&#10;&#10;Descrição gerada automaticamente">
            <a:extLst>
              <a:ext uri="{FF2B5EF4-FFF2-40B4-BE49-F238E27FC236}">
                <a16:creationId xmlns:a16="http://schemas.microsoft.com/office/drawing/2014/main" id="{B94D77F3-4E1C-1BC1-18E4-F97DEE2C9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17" y="1602714"/>
            <a:ext cx="5848925" cy="3272400"/>
          </a:xfrm>
          <a:prstGeom prst="rect">
            <a:avLst/>
          </a:prstGeom>
        </p:spPr>
      </p:pic>
      <p:pic>
        <p:nvPicPr>
          <p:cNvPr id="6" name="Imagem 5" descr="Gráfico&#10;&#10;Descrição gerada automaticamente">
            <a:extLst>
              <a:ext uri="{FF2B5EF4-FFF2-40B4-BE49-F238E27FC236}">
                <a16:creationId xmlns:a16="http://schemas.microsoft.com/office/drawing/2014/main" id="{5057C210-B83C-20E4-9B85-8C072D9BF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0693" y="1602714"/>
            <a:ext cx="5406096" cy="327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139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pt-BR" dirty="0"/>
              <a:t>Projeto dos controladores</a:t>
            </a:r>
          </a:p>
        </p:txBody>
      </p:sp>
      <p:sp>
        <p:nvSpPr>
          <p:cNvPr id="68" name="Espaço Reservado para o Número do Slide 67">
            <a:extLst>
              <a:ext uri="{FF2B5EF4-FFF2-40B4-BE49-F238E27FC236}">
                <a16:creationId xmlns:a16="http://schemas.microsoft.com/office/drawing/2014/main" id="{B021EF79-3E65-41F9-83B6-DC0B2A5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22</a:t>
            </a:fld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25A3F8E9-CB87-68AC-ADE3-C44D56C915A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33600" y="3429000"/>
            <a:ext cx="7915835" cy="12102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>
                <a:extLst>
                  <a:ext uri="{FF2B5EF4-FFF2-40B4-BE49-F238E27FC236}">
                    <a16:creationId xmlns:a16="http://schemas.microsoft.com/office/drawing/2014/main" id="{2692AFAF-9D3D-C43F-0722-936A373891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3698332"/>
                  </p:ext>
                </p:extLst>
              </p:nvPr>
            </p:nvGraphicFramePr>
            <p:xfrm>
              <a:off x="1432004" y="2056480"/>
              <a:ext cx="4450976" cy="309581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976770">
                      <a:extLst>
                        <a:ext uri="{9D8B030D-6E8A-4147-A177-3AD203B41FA5}">
                          <a16:colId xmlns:a16="http://schemas.microsoft.com/office/drawing/2014/main" val="3578966085"/>
                        </a:ext>
                      </a:extLst>
                    </a:gridCol>
                    <a:gridCol w="1682330">
                      <a:extLst>
                        <a:ext uri="{9D8B030D-6E8A-4147-A177-3AD203B41FA5}">
                          <a16:colId xmlns:a16="http://schemas.microsoft.com/office/drawing/2014/main" val="3013549333"/>
                        </a:ext>
                      </a:extLst>
                    </a:gridCol>
                    <a:gridCol w="791876">
                      <a:extLst>
                        <a:ext uri="{9D8B030D-6E8A-4147-A177-3AD203B41FA5}">
                          <a16:colId xmlns:a16="http://schemas.microsoft.com/office/drawing/2014/main" val="1759527715"/>
                        </a:ext>
                      </a:extLst>
                    </a:gridCol>
                  </a:tblGrid>
                  <a:tr h="20399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Função de Transferência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Constante de tempo (s)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Ganho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6935226"/>
                      </a:ext>
                    </a:extLst>
                  </a:tr>
                  <a:tr h="48197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1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50</m:t>
                                    </m:r>
                                  </m:sub>
                                </m:sSub>
                                <m:r>
                                  <a:rPr lang="pt-BR" sz="11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1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num>
                                  <m:den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0,3</m:t>
                                    </m:r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0,3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20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323026367"/>
                      </a:ext>
                    </a:extLst>
                  </a:tr>
                  <a:tr h="48197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1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</m:sub>
                                </m:sSub>
                                <m:r>
                                  <a:rPr lang="pt-BR" sz="11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1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34</m:t>
                                    </m:r>
                                  </m:num>
                                  <m:den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0,3</m:t>
                                    </m:r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0,3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34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99246030"/>
                      </a:ext>
                    </a:extLst>
                  </a:tr>
                  <a:tr h="48197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1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150</m:t>
                                    </m:r>
                                  </m:sub>
                                </m:sSub>
                                <m:r>
                                  <a:rPr lang="pt-BR" sz="11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1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26,67</m:t>
                                    </m:r>
                                  </m:num>
                                  <m:den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0,27</m:t>
                                    </m:r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0,27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26,67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561454122"/>
                      </a:ext>
                    </a:extLst>
                  </a:tr>
                  <a:tr h="48197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1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200</m:t>
                                    </m:r>
                                  </m:sub>
                                </m:sSub>
                                <m:r>
                                  <a:rPr lang="pt-BR" sz="11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1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num>
                                  <m:den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0,19</m:t>
                                    </m:r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0,19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23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47553605"/>
                      </a:ext>
                    </a:extLst>
                  </a:tr>
                  <a:tr h="48197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1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</m:sub>
                                </m:sSub>
                                <m:r>
                                  <a:rPr lang="pt-BR" sz="11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1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21,176</m:t>
                                    </m:r>
                                  </m:num>
                                  <m:den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0,18</m:t>
                                    </m:r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0,18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21,176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33276714"/>
                      </a:ext>
                    </a:extLst>
                  </a:tr>
                  <a:tr h="48197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1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  <m:r>
                                  <a:rPr lang="pt-BR" sz="11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1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24,97</m:t>
                                    </m:r>
                                  </m:num>
                                  <m:den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0,248</m:t>
                                    </m:r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0,248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24,97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650729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>
                <a:extLst>
                  <a:ext uri="{FF2B5EF4-FFF2-40B4-BE49-F238E27FC236}">
                    <a16:creationId xmlns:a16="http://schemas.microsoft.com/office/drawing/2014/main" id="{2692AFAF-9D3D-C43F-0722-936A373891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3698332"/>
                  </p:ext>
                </p:extLst>
              </p:nvPr>
            </p:nvGraphicFramePr>
            <p:xfrm>
              <a:off x="1432004" y="2056480"/>
              <a:ext cx="4450976" cy="3095818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976770">
                      <a:extLst>
                        <a:ext uri="{9D8B030D-6E8A-4147-A177-3AD203B41FA5}">
                          <a16:colId xmlns:a16="http://schemas.microsoft.com/office/drawing/2014/main" val="3578966085"/>
                        </a:ext>
                      </a:extLst>
                    </a:gridCol>
                    <a:gridCol w="1682330">
                      <a:extLst>
                        <a:ext uri="{9D8B030D-6E8A-4147-A177-3AD203B41FA5}">
                          <a16:colId xmlns:a16="http://schemas.microsoft.com/office/drawing/2014/main" val="3013549333"/>
                        </a:ext>
                      </a:extLst>
                    </a:gridCol>
                    <a:gridCol w="791876">
                      <a:extLst>
                        <a:ext uri="{9D8B030D-6E8A-4147-A177-3AD203B41FA5}">
                          <a16:colId xmlns:a16="http://schemas.microsoft.com/office/drawing/2014/main" val="1759527715"/>
                        </a:ext>
                      </a:extLst>
                    </a:gridCol>
                  </a:tblGrid>
                  <a:tr h="20399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Função de Transferência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Constante de tempo (s)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Ganho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6935226"/>
                      </a:ext>
                    </a:extLst>
                  </a:tr>
                  <a:tr h="48197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08" t="-51899" r="-126462" b="-503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0,3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20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323026367"/>
                      </a:ext>
                    </a:extLst>
                  </a:tr>
                  <a:tr h="48197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08" t="-151899" r="-126462" b="-403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0,3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34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99246030"/>
                      </a:ext>
                    </a:extLst>
                  </a:tr>
                  <a:tr h="48197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08" t="-251899" r="-126462" b="-3037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0,27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26,67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561454122"/>
                      </a:ext>
                    </a:extLst>
                  </a:tr>
                  <a:tr h="48197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08" t="-347500" r="-126462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0,19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23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47553605"/>
                      </a:ext>
                    </a:extLst>
                  </a:tr>
                  <a:tr h="48197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08" t="-453165" r="-126462" b="-10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0,18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21,176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33276714"/>
                      </a:ext>
                    </a:extLst>
                  </a:tr>
                  <a:tr h="48197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08" t="-553165" r="-126462" b="-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0,248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24,97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650729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a 4">
                <a:extLst>
                  <a:ext uri="{FF2B5EF4-FFF2-40B4-BE49-F238E27FC236}">
                    <a16:creationId xmlns:a16="http://schemas.microsoft.com/office/drawing/2014/main" id="{9475917D-AB69-EFBA-FADD-DA1C83BC7F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7394262"/>
                  </p:ext>
                </p:extLst>
              </p:nvPr>
            </p:nvGraphicFramePr>
            <p:xfrm>
              <a:off x="6385799" y="2056479"/>
              <a:ext cx="4449601" cy="309581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933371">
                      <a:extLst>
                        <a:ext uri="{9D8B030D-6E8A-4147-A177-3AD203B41FA5}">
                          <a16:colId xmlns:a16="http://schemas.microsoft.com/office/drawing/2014/main" val="1152279404"/>
                        </a:ext>
                      </a:extLst>
                    </a:gridCol>
                    <a:gridCol w="1829122">
                      <a:extLst>
                        <a:ext uri="{9D8B030D-6E8A-4147-A177-3AD203B41FA5}">
                          <a16:colId xmlns:a16="http://schemas.microsoft.com/office/drawing/2014/main" val="1885624560"/>
                        </a:ext>
                      </a:extLst>
                    </a:gridCol>
                    <a:gridCol w="687108">
                      <a:extLst>
                        <a:ext uri="{9D8B030D-6E8A-4147-A177-3AD203B41FA5}">
                          <a16:colId xmlns:a16="http://schemas.microsoft.com/office/drawing/2014/main" val="55539320"/>
                        </a:ext>
                      </a:extLst>
                    </a:gridCol>
                  </a:tblGrid>
                  <a:tr h="18145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Função de Transferência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Constante de tempo (s)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Ganho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25032036"/>
                      </a:ext>
                    </a:extLst>
                  </a:tr>
                  <a:tr h="4857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1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50</m:t>
                                    </m:r>
                                  </m:sub>
                                </m:sSub>
                                <m:r>
                                  <a:rPr lang="pt-BR" sz="11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1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20,128</m:t>
                                    </m:r>
                                  </m:num>
                                  <m:den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0,321</m:t>
                                    </m:r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0,321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20,128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455857854"/>
                      </a:ext>
                    </a:extLst>
                  </a:tr>
                  <a:tr h="4857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1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</m:sub>
                                </m:sSub>
                                <m:r>
                                  <a:rPr lang="pt-BR" sz="11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1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33,697</m:t>
                                    </m:r>
                                  </m:num>
                                  <m:den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0,353</m:t>
                                    </m:r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0,353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33,697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31640982"/>
                      </a:ext>
                    </a:extLst>
                  </a:tr>
                  <a:tr h="4857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1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150</m:t>
                                    </m:r>
                                  </m:sub>
                                </m:sSub>
                                <m:r>
                                  <a:rPr lang="pt-BR" sz="11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1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26,26</m:t>
                                    </m:r>
                                  </m:num>
                                  <m:den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0,295</m:t>
                                    </m:r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0,295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26,26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3341688"/>
                      </a:ext>
                    </a:extLst>
                  </a:tr>
                  <a:tr h="4857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1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200</m:t>
                                    </m:r>
                                  </m:sub>
                                </m:sSub>
                                <m:r>
                                  <a:rPr lang="pt-BR" sz="11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1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22,776</m:t>
                                    </m:r>
                                  </m:num>
                                  <m:den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0,21</m:t>
                                    </m:r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0,21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22,776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82226779"/>
                      </a:ext>
                    </a:extLst>
                  </a:tr>
                  <a:tr h="4857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1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</m:sub>
                                </m:sSub>
                                <m:r>
                                  <a:rPr lang="pt-BR" sz="11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1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21,04</m:t>
                                    </m:r>
                                  </m:num>
                                  <m:den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0,16</m:t>
                                    </m:r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0,16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21,04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63580319"/>
                      </a:ext>
                    </a:extLst>
                  </a:tr>
                  <a:tr h="4857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1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  <m:r>
                                  <a:rPr lang="pt-BR" sz="11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1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24,7802</m:t>
                                    </m:r>
                                  </m:num>
                                  <m:den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0,2678</m:t>
                                    </m:r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pt-BR" sz="11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0,2678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24,7802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414439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a 4">
                <a:extLst>
                  <a:ext uri="{FF2B5EF4-FFF2-40B4-BE49-F238E27FC236}">
                    <a16:creationId xmlns:a16="http://schemas.microsoft.com/office/drawing/2014/main" id="{9475917D-AB69-EFBA-FADD-DA1C83BC7F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7394262"/>
                  </p:ext>
                </p:extLst>
              </p:nvPr>
            </p:nvGraphicFramePr>
            <p:xfrm>
              <a:off x="6385799" y="2056479"/>
              <a:ext cx="4449601" cy="309581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933371">
                      <a:extLst>
                        <a:ext uri="{9D8B030D-6E8A-4147-A177-3AD203B41FA5}">
                          <a16:colId xmlns:a16="http://schemas.microsoft.com/office/drawing/2014/main" val="1152279404"/>
                        </a:ext>
                      </a:extLst>
                    </a:gridCol>
                    <a:gridCol w="1829122">
                      <a:extLst>
                        <a:ext uri="{9D8B030D-6E8A-4147-A177-3AD203B41FA5}">
                          <a16:colId xmlns:a16="http://schemas.microsoft.com/office/drawing/2014/main" val="1885624560"/>
                        </a:ext>
                      </a:extLst>
                    </a:gridCol>
                    <a:gridCol w="687108">
                      <a:extLst>
                        <a:ext uri="{9D8B030D-6E8A-4147-A177-3AD203B41FA5}">
                          <a16:colId xmlns:a16="http://schemas.microsoft.com/office/drawing/2014/main" val="55539320"/>
                        </a:ext>
                      </a:extLst>
                    </a:gridCol>
                  </a:tblGrid>
                  <a:tr h="18145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Função de Transferência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Constante de tempo (s)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Ganho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25032036"/>
                      </a:ext>
                    </a:extLst>
                  </a:tr>
                  <a:tr h="485727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314" t="-46250" r="-131132" b="-5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0,321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20,128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455857854"/>
                      </a:ext>
                    </a:extLst>
                  </a:tr>
                  <a:tr h="485727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314" t="-146250" r="-131132" b="-40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0,353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33,697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31640982"/>
                      </a:ext>
                    </a:extLst>
                  </a:tr>
                  <a:tr h="485727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314" t="-249367" r="-131132" b="-3063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0,295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26,26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3341688"/>
                      </a:ext>
                    </a:extLst>
                  </a:tr>
                  <a:tr h="485727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314" t="-345000" r="-131132" b="-2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0,21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22,776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82226779"/>
                      </a:ext>
                    </a:extLst>
                  </a:tr>
                  <a:tr h="485727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314" t="-445000" r="-131132" b="-1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0,16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21,04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63580319"/>
                      </a:ext>
                    </a:extLst>
                  </a:tr>
                  <a:tr h="485727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314" t="-545000" r="-131132" b="-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0,2678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24,7802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414439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CaixaDeTexto 6">
            <a:extLst>
              <a:ext uri="{FF2B5EF4-FFF2-40B4-BE49-F238E27FC236}">
                <a16:creationId xmlns:a16="http://schemas.microsoft.com/office/drawing/2014/main" id="{C9913075-8505-4B7B-9296-F8200C02A67E}"/>
              </a:ext>
            </a:extLst>
          </p:cNvPr>
          <p:cNvSpPr txBox="1"/>
          <p:nvPr/>
        </p:nvSpPr>
        <p:spPr>
          <a:xfrm>
            <a:off x="3108350" y="1690688"/>
            <a:ext cx="109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Analítico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01717EA-F8E1-72E4-CACA-4113EC242009}"/>
              </a:ext>
            </a:extLst>
          </p:cNvPr>
          <p:cNvSpPr txBox="1"/>
          <p:nvPr/>
        </p:nvSpPr>
        <p:spPr>
          <a:xfrm>
            <a:off x="8127237" y="1705822"/>
            <a:ext cx="966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MatLab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44D3AE-2239-4A71-680E-BE45F5A51600}"/>
              </a:ext>
            </a:extLst>
          </p:cNvPr>
          <p:cNvSpPr txBox="1"/>
          <p:nvPr/>
        </p:nvSpPr>
        <p:spPr>
          <a:xfrm>
            <a:off x="5477435" y="1335741"/>
            <a:ext cx="136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Velocidade</a:t>
            </a:r>
          </a:p>
        </p:txBody>
      </p:sp>
    </p:spTree>
    <p:extLst>
      <p:ext uri="{BB962C8B-B14F-4D97-AF65-F5344CB8AC3E}">
        <p14:creationId xmlns:p14="http://schemas.microsoft.com/office/powerpoint/2010/main" val="3119476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pt-BR" dirty="0"/>
              <a:t>Projeto dos controladores</a:t>
            </a:r>
          </a:p>
        </p:txBody>
      </p:sp>
      <p:sp>
        <p:nvSpPr>
          <p:cNvPr id="68" name="Espaço Reservado para o Número do Slide 67">
            <a:extLst>
              <a:ext uri="{FF2B5EF4-FFF2-40B4-BE49-F238E27FC236}">
                <a16:creationId xmlns:a16="http://schemas.microsoft.com/office/drawing/2014/main" id="{B021EF79-3E65-41F9-83B6-DC0B2A5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23</a:t>
            </a:fld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25A3F8E9-CB87-68AC-ADE3-C44D56C915A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33600" y="3429000"/>
            <a:ext cx="7915835" cy="12102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44D3AE-2239-4A71-680E-BE45F5A51600}"/>
              </a:ext>
            </a:extLst>
          </p:cNvPr>
          <p:cNvSpPr txBox="1"/>
          <p:nvPr/>
        </p:nvSpPr>
        <p:spPr>
          <a:xfrm>
            <a:off x="5642473" y="1457394"/>
            <a:ext cx="136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Posição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ela 9">
                <a:extLst>
                  <a:ext uri="{FF2B5EF4-FFF2-40B4-BE49-F238E27FC236}">
                    <a16:creationId xmlns:a16="http://schemas.microsoft.com/office/drawing/2014/main" id="{E5EBB820-E5B1-6C46-6390-A6B229AFC7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4313107"/>
                  </p:ext>
                </p:extLst>
              </p:nvPr>
            </p:nvGraphicFramePr>
            <p:xfrm>
              <a:off x="2846292" y="2018533"/>
              <a:ext cx="6490450" cy="350309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111394">
                      <a:extLst>
                        <a:ext uri="{9D8B030D-6E8A-4147-A177-3AD203B41FA5}">
                          <a16:colId xmlns:a16="http://schemas.microsoft.com/office/drawing/2014/main" val="1710203315"/>
                        </a:ext>
                      </a:extLst>
                    </a:gridCol>
                    <a:gridCol w="1199236">
                      <a:extLst>
                        <a:ext uri="{9D8B030D-6E8A-4147-A177-3AD203B41FA5}">
                          <a16:colId xmlns:a16="http://schemas.microsoft.com/office/drawing/2014/main" val="2212500764"/>
                        </a:ext>
                      </a:extLst>
                    </a:gridCol>
                    <a:gridCol w="740085">
                      <a:extLst>
                        <a:ext uri="{9D8B030D-6E8A-4147-A177-3AD203B41FA5}">
                          <a16:colId xmlns:a16="http://schemas.microsoft.com/office/drawing/2014/main" val="3577207826"/>
                        </a:ext>
                      </a:extLst>
                    </a:gridCol>
                    <a:gridCol w="2439735">
                      <a:extLst>
                        <a:ext uri="{9D8B030D-6E8A-4147-A177-3AD203B41FA5}">
                          <a16:colId xmlns:a16="http://schemas.microsoft.com/office/drawing/2014/main" val="2313229594"/>
                        </a:ext>
                      </a:extLst>
                    </a:gridCol>
                  </a:tblGrid>
                  <a:tr h="378546"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0" dirty="0">
                              <a:effectLst/>
                            </a:rPr>
                            <a:t>Analítica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0" dirty="0">
                              <a:effectLst/>
                            </a:rPr>
                            <a:t>Software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extLst>
                      <a:ext uri="{0D108BD9-81ED-4DB2-BD59-A6C34878D82A}">
                        <a16:rowId xmlns:a16="http://schemas.microsoft.com/office/drawing/2014/main" val="2946548799"/>
                      </a:ext>
                    </a:extLst>
                  </a:tr>
                  <a:tr h="51822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0" dirty="0">
                              <a:effectLst/>
                            </a:rPr>
                            <a:t>Função de transferência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0" dirty="0">
                              <a:effectLst/>
                            </a:rPr>
                            <a:t>Cte. De tempo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0" dirty="0">
                              <a:effectLst/>
                            </a:rPr>
                            <a:t>Ganho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0" dirty="0">
                              <a:effectLst/>
                            </a:rPr>
                            <a:t>Função de transferência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extLst>
                      <a:ext uri="{0D108BD9-81ED-4DB2-BD59-A6C34878D82A}">
                        <a16:rowId xmlns:a16="http://schemas.microsoft.com/office/drawing/2014/main" val="600812224"/>
                      </a:ext>
                    </a:extLst>
                  </a:tr>
                  <a:tr h="41762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1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50</m:t>
                                  </m:r>
                                </m:sub>
                              </m:sSub>
                              <m:r>
                                <a:rPr lang="pt-BR" sz="1100" kern="1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1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19,93</m:t>
                                  </m:r>
                                </m:num>
                                <m:den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(0,3</m:t>
                                  </m:r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den>
                              </m:f>
                            </m:oMath>
                          </a14:m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 0,3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 19,93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1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50</m:t>
                                  </m:r>
                                </m:sub>
                              </m:sSub>
                              <m:r>
                                <a:rPr lang="pt-BR" sz="1100" kern="1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1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63,67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1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1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pt-BR" sz="11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+3,342</m:t>
                                  </m:r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+4,64∗</m:t>
                                  </m:r>
                                  <m:sSup>
                                    <m:sSupPr>
                                      <m:ctrlPr>
                                        <a:rPr lang="pt-BR" sz="11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1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pt-BR" sz="11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−9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extLst>
                      <a:ext uri="{0D108BD9-81ED-4DB2-BD59-A6C34878D82A}">
                        <a16:rowId xmlns:a16="http://schemas.microsoft.com/office/drawing/2014/main" val="1666851312"/>
                      </a:ext>
                    </a:extLst>
                  </a:tr>
                  <a:tr h="41762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1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sub>
                              </m:sSub>
                              <m:r>
                                <a:rPr lang="pt-BR" sz="1100" kern="1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1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33,68</m:t>
                                  </m:r>
                                </m:num>
                                <m:den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(0,31</m:t>
                                  </m:r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den>
                              </m:f>
                            </m:oMath>
                          </a14:m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 0,31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 33,68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1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sub>
                              </m:sSub>
                              <m:r>
                                <a:rPr lang="pt-BR" sz="1100" kern="1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1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88,53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1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1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pt-BR" sz="11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+2,748</m:t>
                                  </m:r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+1,368∗</m:t>
                                  </m:r>
                                  <m:sSup>
                                    <m:sSupPr>
                                      <m:ctrlPr>
                                        <a:rPr lang="pt-BR" sz="11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1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pt-BR" sz="11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−9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extLst>
                      <a:ext uri="{0D108BD9-81ED-4DB2-BD59-A6C34878D82A}">
                        <a16:rowId xmlns:a16="http://schemas.microsoft.com/office/drawing/2014/main" val="2897701984"/>
                      </a:ext>
                    </a:extLst>
                  </a:tr>
                  <a:tr h="41762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1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150</m:t>
                                  </m:r>
                                </m:sub>
                              </m:sSub>
                              <m:r>
                                <a:rPr lang="pt-BR" sz="1100" kern="1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1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26,17</m:t>
                                  </m:r>
                                </m:num>
                                <m:den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(0,27</m:t>
                                  </m:r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den>
                              </m:f>
                            </m:oMath>
                          </a14:m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 0,27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 26,17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1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150</m:t>
                                  </m:r>
                                </m:sub>
                              </m:sSub>
                              <m:r>
                                <a:rPr lang="pt-BR" sz="1100" kern="1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1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74,97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1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1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pt-BR" sz="11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+2,978</m:t>
                                  </m:r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+2,315∗</m:t>
                                  </m:r>
                                  <m:sSup>
                                    <m:sSupPr>
                                      <m:ctrlPr>
                                        <a:rPr lang="pt-BR" sz="11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1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pt-BR" sz="11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−7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extLst>
                      <a:ext uri="{0D108BD9-81ED-4DB2-BD59-A6C34878D82A}">
                        <a16:rowId xmlns:a16="http://schemas.microsoft.com/office/drawing/2014/main" val="521176796"/>
                      </a:ext>
                    </a:extLst>
                  </a:tr>
                  <a:tr h="41762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1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200</m:t>
                                  </m:r>
                                </m:sub>
                              </m:sSub>
                              <m:r>
                                <a:rPr lang="pt-BR" sz="1100" kern="1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1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23,4</m:t>
                                  </m:r>
                                </m:num>
                                <m:den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(0,2</m:t>
                                  </m:r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den>
                              </m:f>
                            </m:oMath>
                          </a14:m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 0,2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 23,4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1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200</m:t>
                                  </m:r>
                                </m:sub>
                              </m:sSub>
                              <m:r>
                                <a:rPr lang="pt-BR" sz="1100" kern="1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1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97,9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1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1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pt-BR" sz="11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+4,43</m:t>
                                  </m:r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+2,003∗</m:t>
                                  </m:r>
                                  <m:sSup>
                                    <m:sSupPr>
                                      <m:ctrlPr>
                                        <a:rPr lang="pt-BR" sz="11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1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pt-BR" sz="11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−9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extLst>
                      <a:ext uri="{0D108BD9-81ED-4DB2-BD59-A6C34878D82A}">
                        <a16:rowId xmlns:a16="http://schemas.microsoft.com/office/drawing/2014/main" val="4266551565"/>
                      </a:ext>
                    </a:extLst>
                  </a:tr>
                  <a:tr h="41762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1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255</m:t>
                                  </m:r>
                                </m:sub>
                              </m:sSub>
                              <m:r>
                                <a:rPr lang="pt-BR" sz="1100" kern="1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1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20,78</m:t>
                                  </m:r>
                                </m:num>
                                <m:den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(0,16</m:t>
                                  </m:r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den>
                              </m:f>
                            </m:oMath>
                          </a14:m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 0,16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 20,78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1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255</m:t>
                                  </m:r>
                                </m:sub>
                              </m:sSub>
                              <m:r>
                                <a:rPr lang="pt-BR" sz="1100" kern="1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1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135,7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1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1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pt-BR" sz="11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+6,521</m:t>
                                  </m:r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+4,108∗</m:t>
                                  </m:r>
                                  <m:sSup>
                                    <m:sSupPr>
                                      <m:ctrlPr>
                                        <a:rPr lang="pt-BR" sz="11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1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pt-BR" sz="11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−10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extLst>
                      <a:ext uri="{0D108BD9-81ED-4DB2-BD59-A6C34878D82A}">
                        <a16:rowId xmlns:a16="http://schemas.microsoft.com/office/drawing/2014/main" val="3052547400"/>
                      </a:ext>
                    </a:extLst>
                  </a:tr>
                  <a:tr h="51822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1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  <m:r>
                                <a:rPr lang="pt-BR" sz="1100" kern="1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1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24,794</m:t>
                                  </m:r>
                                </m:num>
                                <m:den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(0,248</m:t>
                                  </m:r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den>
                              </m:f>
                            </m:oMath>
                          </a14:m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 0,248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 24,794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1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  <m:r>
                                <a:rPr lang="pt-BR" sz="1100" kern="1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1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92,154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1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1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pt-BR" sz="11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+4,002</m:t>
                                  </m:r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pt-BR" sz="11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+4,8∗</m:t>
                                  </m:r>
                                  <m:sSup>
                                    <m:sSupPr>
                                      <m:ctrlPr>
                                        <a:rPr lang="pt-BR" sz="11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1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pt-BR" sz="11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−8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extLst>
                      <a:ext uri="{0D108BD9-81ED-4DB2-BD59-A6C34878D82A}">
                        <a16:rowId xmlns:a16="http://schemas.microsoft.com/office/drawing/2014/main" val="30206247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ela 9">
                <a:extLst>
                  <a:ext uri="{FF2B5EF4-FFF2-40B4-BE49-F238E27FC236}">
                    <a16:creationId xmlns:a16="http://schemas.microsoft.com/office/drawing/2014/main" id="{E5EBB820-E5B1-6C46-6390-A6B229AFC7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4313107"/>
                  </p:ext>
                </p:extLst>
              </p:nvPr>
            </p:nvGraphicFramePr>
            <p:xfrm>
              <a:off x="2846292" y="2018533"/>
              <a:ext cx="6490450" cy="350309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111394">
                      <a:extLst>
                        <a:ext uri="{9D8B030D-6E8A-4147-A177-3AD203B41FA5}">
                          <a16:colId xmlns:a16="http://schemas.microsoft.com/office/drawing/2014/main" val="1710203315"/>
                        </a:ext>
                      </a:extLst>
                    </a:gridCol>
                    <a:gridCol w="1199236">
                      <a:extLst>
                        <a:ext uri="{9D8B030D-6E8A-4147-A177-3AD203B41FA5}">
                          <a16:colId xmlns:a16="http://schemas.microsoft.com/office/drawing/2014/main" val="2212500764"/>
                        </a:ext>
                      </a:extLst>
                    </a:gridCol>
                    <a:gridCol w="740085">
                      <a:extLst>
                        <a:ext uri="{9D8B030D-6E8A-4147-A177-3AD203B41FA5}">
                          <a16:colId xmlns:a16="http://schemas.microsoft.com/office/drawing/2014/main" val="3577207826"/>
                        </a:ext>
                      </a:extLst>
                    </a:gridCol>
                    <a:gridCol w="2439735">
                      <a:extLst>
                        <a:ext uri="{9D8B030D-6E8A-4147-A177-3AD203B41FA5}">
                          <a16:colId xmlns:a16="http://schemas.microsoft.com/office/drawing/2014/main" val="2313229594"/>
                        </a:ext>
                      </a:extLst>
                    </a:gridCol>
                  </a:tblGrid>
                  <a:tr h="378546"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0" dirty="0">
                              <a:effectLst/>
                            </a:rPr>
                            <a:t>Analítica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0">
                              <a:effectLst/>
                            </a:rPr>
                            <a:t>Software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extLst>
                      <a:ext uri="{0D108BD9-81ED-4DB2-BD59-A6C34878D82A}">
                        <a16:rowId xmlns:a16="http://schemas.microsoft.com/office/drawing/2014/main" val="2946548799"/>
                      </a:ext>
                    </a:extLst>
                  </a:tr>
                  <a:tr h="51822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0" dirty="0">
                              <a:effectLst/>
                            </a:rPr>
                            <a:t>Função de transferência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0">
                              <a:effectLst/>
                            </a:rPr>
                            <a:t>Cte. De tempo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0">
                              <a:effectLst/>
                            </a:rPr>
                            <a:t>Ganho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0">
                              <a:effectLst/>
                            </a:rPr>
                            <a:t>Função de transferência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extLst>
                      <a:ext uri="{0D108BD9-81ED-4DB2-BD59-A6C34878D82A}">
                        <a16:rowId xmlns:a16="http://schemas.microsoft.com/office/drawing/2014/main" val="600812224"/>
                      </a:ext>
                    </a:extLst>
                  </a:tr>
                  <a:tr h="417621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4450" marR="44450" marT="0" marB="0" anchor="ctr">
                        <a:blipFill>
                          <a:blip r:embed="rId3"/>
                          <a:stretch>
                            <a:fillRect l="-288" t="-214493" r="-208357" b="-523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 0,3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 19,93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4450" marR="44450" marT="0" marB="0" anchor="ctr">
                        <a:blipFill>
                          <a:blip r:embed="rId3"/>
                          <a:stretch>
                            <a:fillRect l="-166085" t="-214493" r="-998" b="-5231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6851312"/>
                      </a:ext>
                    </a:extLst>
                  </a:tr>
                  <a:tr h="417621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4450" marR="44450" marT="0" marB="0" anchor="ctr">
                        <a:blipFill>
                          <a:blip r:embed="rId3"/>
                          <a:stretch>
                            <a:fillRect l="-288" t="-319118" r="-208357" b="-43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 0,31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 33,68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4450" marR="44450" marT="0" marB="0" anchor="ctr">
                        <a:blipFill>
                          <a:blip r:embed="rId3"/>
                          <a:stretch>
                            <a:fillRect l="-166085" t="-319118" r="-998" b="-430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7701984"/>
                      </a:ext>
                    </a:extLst>
                  </a:tr>
                  <a:tr h="417621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4450" marR="44450" marT="0" marB="0" anchor="ctr">
                        <a:blipFill>
                          <a:blip r:embed="rId3"/>
                          <a:stretch>
                            <a:fillRect l="-288" t="-413043" r="-208357" b="-324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 0,27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 26,17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4450" marR="44450" marT="0" marB="0" anchor="ctr">
                        <a:blipFill>
                          <a:blip r:embed="rId3"/>
                          <a:stretch>
                            <a:fillRect l="-166085" t="-413043" r="-998" b="-3246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1176796"/>
                      </a:ext>
                    </a:extLst>
                  </a:tr>
                  <a:tr h="417621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4450" marR="44450" marT="0" marB="0" anchor="ctr">
                        <a:blipFill>
                          <a:blip r:embed="rId3"/>
                          <a:stretch>
                            <a:fillRect l="-288" t="-520588" r="-208357" b="-22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 0,2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 23,4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4450" marR="44450" marT="0" marB="0" anchor="ctr">
                        <a:blipFill>
                          <a:blip r:embed="rId3"/>
                          <a:stretch>
                            <a:fillRect l="-166085" t="-520588" r="-998" b="-229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6551565"/>
                      </a:ext>
                    </a:extLst>
                  </a:tr>
                  <a:tr h="417621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4450" marR="44450" marT="0" marB="0" anchor="ctr">
                        <a:blipFill>
                          <a:blip r:embed="rId3"/>
                          <a:stretch>
                            <a:fillRect l="-288" t="-611594" r="-208357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 0,16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 20,78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4450" marR="44450" marT="0" marB="0" anchor="ctr">
                        <a:blipFill>
                          <a:blip r:embed="rId3"/>
                          <a:stretch>
                            <a:fillRect l="-166085" t="-611594" r="-998" b="-126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547400"/>
                      </a:ext>
                    </a:extLst>
                  </a:tr>
                  <a:tr h="518223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4450" marR="44450" marT="0" marB="0" anchor="ctr">
                        <a:blipFill>
                          <a:blip r:embed="rId3"/>
                          <a:stretch>
                            <a:fillRect l="-288" t="-577647" r="-208357" b="-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 0,248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>
                              <a:effectLst/>
                            </a:rPr>
                            <a:t> 24,794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4450" marR="44450" marT="0" marB="0" anchor="ctr">
                        <a:blipFill>
                          <a:blip r:embed="rId3"/>
                          <a:stretch>
                            <a:fillRect l="-166085" t="-577647" r="-998" b="-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062476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78191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pt-BR" dirty="0"/>
              <a:t>Projeto dos controladores</a:t>
            </a:r>
          </a:p>
        </p:txBody>
      </p:sp>
      <p:sp>
        <p:nvSpPr>
          <p:cNvPr id="68" name="Espaço Reservado para o Número do Slide 67">
            <a:extLst>
              <a:ext uri="{FF2B5EF4-FFF2-40B4-BE49-F238E27FC236}">
                <a16:creationId xmlns:a16="http://schemas.microsoft.com/office/drawing/2014/main" id="{B021EF79-3E65-41F9-83B6-DC0B2A5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24</a:t>
            </a:fld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25A3F8E9-CB87-68AC-ADE3-C44D56C915A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33600" y="3429000"/>
            <a:ext cx="7915835" cy="12102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D4BBF7AA-D977-76C9-8A78-0E785E0409AB}"/>
              </a:ext>
            </a:extLst>
          </p:cNvPr>
          <p:cNvGrpSpPr/>
          <p:nvPr/>
        </p:nvGrpSpPr>
        <p:grpSpPr>
          <a:xfrm>
            <a:off x="1164290" y="1628775"/>
            <a:ext cx="9854453" cy="3600450"/>
            <a:chOff x="1499347" y="1628775"/>
            <a:chExt cx="9854453" cy="3600450"/>
          </a:xfrm>
        </p:grpSpPr>
        <p:pic>
          <p:nvPicPr>
            <p:cNvPr id="4" name="Imagem 3" descr="Gráfico, Gráfico de linhas&#10;&#10;Descrição gerada automaticamente">
              <a:extLst>
                <a:ext uri="{FF2B5EF4-FFF2-40B4-BE49-F238E27FC236}">
                  <a16:creationId xmlns:a16="http://schemas.microsoft.com/office/drawing/2014/main" id="{80553B13-DE7C-D32F-A79E-A0E83FFF1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9347" y="1628775"/>
              <a:ext cx="4800600" cy="3600450"/>
            </a:xfrm>
            <a:prstGeom prst="rect">
              <a:avLst/>
            </a:prstGeom>
          </p:spPr>
        </p:pic>
        <p:pic>
          <p:nvPicPr>
            <p:cNvPr id="6" name="Imagem 5" descr="Gráfico&#10;&#10;Descrição gerada automaticamente">
              <a:extLst>
                <a:ext uri="{FF2B5EF4-FFF2-40B4-BE49-F238E27FC236}">
                  <a16:creationId xmlns:a16="http://schemas.microsoft.com/office/drawing/2014/main" id="{63A29325-BF67-A4A3-1539-05D346888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3200" y="1628775"/>
              <a:ext cx="4800600" cy="3600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3822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pt-BR" dirty="0"/>
              <a:t>Projeto dos controladores</a:t>
            </a:r>
          </a:p>
        </p:txBody>
      </p:sp>
      <p:sp>
        <p:nvSpPr>
          <p:cNvPr id="68" name="Espaço Reservado para o Número do Slide 67">
            <a:extLst>
              <a:ext uri="{FF2B5EF4-FFF2-40B4-BE49-F238E27FC236}">
                <a16:creationId xmlns:a16="http://schemas.microsoft.com/office/drawing/2014/main" id="{B021EF79-3E65-41F9-83B6-DC0B2A5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25</a:t>
            </a:fld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25A3F8E9-CB87-68AC-ADE3-C44D56C915A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33600" y="3429000"/>
            <a:ext cx="7915835" cy="12102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7DA3E37-FCF9-583C-4B2A-714752EAA290}"/>
              </a:ext>
            </a:extLst>
          </p:cNvPr>
          <p:cNvSpPr txBox="1"/>
          <p:nvPr/>
        </p:nvSpPr>
        <p:spPr>
          <a:xfrm>
            <a:off x="3039036" y="3257781"/>
            <a:ext cx="6113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DB9156F-FC5B-2FCF-8B6B-36979CDAA053}"/>
                  </a:ext>
                </a:extLst>
              </p:cNvPr>
              <p:cNvSpPr txBox="1"/>
              <p:nvPr/>
            </p:nvSpPr>
            <p:spPr>
              <a:xfrm>
                <a:off x="838200" y="1789575"/>
                <a:ext cx="2194575" cy="656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𝐴𝐹</m:t>
                          </m:r>
                        </m:sub>
                      </m:sSub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pt-BR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0,2632</m:t>
                          </m:r>
                          <m:d>
                            <m:d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</m:e>
                          </m:d>
                        </m:num>
                        <m:den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+8,46</m:t>
                          </m:r>
                        </m:den>
                      </m:f>
                    </m:oMath>
                  </m:oMathPara>
                </a14:m>
                <a:endParaRPr lang="pt-BR" sz="1400" dirty="0"/>
              </a:p>
              <a:p>
                <a:endParaRPr lang="pt-BR" sz="14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DB9156F-FC5B-2FCF-8B6B-36979CDAA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89575"/>
                <a:ext cx="2194575" cy="6563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m 8" descr="Gráfico&#10;&#10;Descrição gerada automaticamente">
            <a:extLst>
              <a:ext uri="{FF2B5EF4-FFF2-40B4-BE49-F238E27FC236}">
                <a16:creationId xmlns:a16="http://schemas.microsoft.com/office/drawing/2014/main" id="{11EBECC0-6E1A-6F47-0186-F337FD75C0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75" b="3362"/>
          <a:stretch/>
        </p:blipFill>
        <p:spPr bwMode="auto">
          <a:xfrm>
            <a:off x="151489" y="2688924"/>
            <a:ext cx="3964221" cy="27003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7F88A9EC-37E3-31B0-3920-0CCE7F6C2882}"/>
                  </a:ext>
                </a:extLst>
              </p:cNvPr>
              <p:cNvSpPr txBox="1"/>
              <p:nvPr/>
            </p:nvSpPr>
            <p:spPr>
              <a:xfrm>
                <a:off x="4035698" y="1789575"/>
                <a:ext cx="3694153" cy="699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𝑃𝐼𝐷</m:t>
                          </m:r>
                        </m:sub>
                      </m:sSub>
                      <m:r>
                        <a:rPr lang="pt-BR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83375000∗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+0,2499∗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  <a:p>
                <a:endParaRPr lang="pt-BR" sz="14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7F88A9EC-37E3-31B0-3920-0CCE7F6C2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5698" y="1789575"/>
                <a:ext cx="3694153" cy="6994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m 10" descr="Gráfico&#10;&#10;Descrição gerada automaticamente">
            <a:extLst>
              <a:ext uri="{FF2B5EF4-FFF2-40B4-BE49-F238E27FC236}">
                <a16:creationId xmlns:a16="http://schemas.microsoft.com/office/drawing/2014/main" id="{074CACE3-D53B-29C1-8FDB-54FA7F08B3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66" b="949"/>
          <a:stretch/>
        </p:blipFill>
        <p:spPr bwMode="auto">
          <a:xfrm>
            <a:off x="3947901" y="2509253"/>
            <a:ext cx="3869746" cy="288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45EEB98D-AEFB-DED2-701A-AC9A8703B6ED}"/>
                  </a:ext>
                </a:extLst>
              </p:cNvPr>
              <p:cNvSpPr txBox="1"/>
              <p:nvPr/>
            </p:nvSpPr>
            <p:spPr>
              <a:xfrm>
                <a:off x="8610600" y="1784605"/>
                <a:ext cx="3018968" cy="6640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𝑃𝐷</m:t>
                          </m:r>
                        </m:sub>
                      </m:sSub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pt-BR" sz="1400" i="1">
                          <a:latin typeface="Cambria Math" panose="02040503050406030204" pitchFamily="18" charset="0"/>
                        </a:rPr>
                        <m:t>=0,17016∗</m:t>
                      </m:r>
                      <m:f>
                        <m:f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(1+0,25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(1+0,024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pt-BR" sz="1400" dirty="0"/>
              </a:p>
              <a:p>
                <a:endParaRPr lang="pt-BR" sz="1400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45EEB98D-AEFB-DED2-701A-AC9A8703B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1784605"/>
                <a:ext cx="3018968" cy="664028"/>
              </a:xfrm>
              <a:prstGeom prst="rect">
                <a:avLst/>
              </a:prstGeom>
              <a:blipFill>
                <a:blip r:embed="rId7"/>
                <a:stretch>
                  <a:fillRect t="-18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agem 12" descr="Gráfico&#10;&#10;Descrição gerada automaticamente">
            <a:extLst>
              <a:ext uri="{FF2B5EF4-FFF2-40B4-BE49-F238E27FC236}">
                <a16:creationId xmlns:a16="http://schemas.microsoft.com/office/drawing/2014/main" id="{3DF355A6-1509-4660-1103-CBC929F1D4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5780" y="2509253"/>
            <a:ext cx="4146186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758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pt-BR" dirty="0"/>
              <a:t>Projeto dos controladores</a:t>
            </a:r>
          </a:p>
        </p:txBody>
      </p:sp>
      <p:sp>
        <p:nvSpPr>
          <p:cNvPr id="68" name="Espaço Reservado para o Número do Slide 67">
            <a:extLst>
              <a:ext uri="{FF2B5EF4-FFF2-40B4-BE49-F238E27FC236}">
                <a16:creationId xmlns:a16="http://schemas.microsoft.com/office/drawing/2014/main" id="{B021EF79-3E65-41F9-83B6-DC0B2A5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26</a:t>
            </a:fld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779378E-ADFD-497F-571D-0553979719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24635" y="3429000"/>
            <a:ext cx="7951694" cy="121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E0C4498B-5AFB-ACBA-975A-8CF3FCBD81F4}"/>
                  </a:ext>
                </a:extLst>
              </p:cNvPr>
              <p:cNvSpPr txBox="1"/>
              <p:nvPr/>
            </p:nvSpPr>
            <p:spPr>
              <a:xfrm>
                <a:off x="2411506" y="1979620"/>
                <a:ext cx="6863802" cy="580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𝑎𝑓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𝑘𝑇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=0,2632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𝑘𝑇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−0,2531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+0,9189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𝑎𝑓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E0C4498B-5AFB-ACBA-975A-8CF3FCBD8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506" y="1979620"/>
                <a:ext cx="6863802" cy="580223"/>
              </a:xfrm>
              <a:prstGeom prst="rect">
                <a:avLst/>
              </a:prstGeom>
              <a:blipFill>
                <a:blip r:embed="rId3"/>
                <a:stretch>
                  <a:fillRect l="-355" t="-1053" r="-7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agem 13" descr="Gráfico, Gráfico de linhas&#10;&#10;Descrição gerada automaticamente">
            <a:extLst>
              <a:ext uri="{FF2B5EF4-FFF2-40B4-BE49-F238E27FC236}">
                <a16:creationId xmlns:a16="http://schemas.microsoft.com/office/drawing/2014/main" id="{08836339-172E-B155-E626-6866643414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965" y="2269731"/>
            <a:ext cx="47752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0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pt-BR" dirty="0"/>
              <a:t>Projeto dos controladores</a:t>
            </a:r>
          </a:p>
        </p:txBody>
      </p:sp>
      <p:sp>
        <p:nvSpPr>
          <p:cNvPr id="68" name="Espaço Reservado para o Número do Slide 67">
            <a:extLst>
              <a:ext uri="{FF2B5EF4-FFF2-40B4-BE49-F238E27FC236}">
                <a16:creationId xmlns:a16="http://schemas.microsoft.com/office/drawing/2014/main" id="{B021EF79-3E65-41F9-83B6-DC0B2A5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27</a:t>
            </a:fld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779378E-ADFD-497F-571D-0553979719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24635" y="3429000"/>
            <a:ext cx="7951694" cy="121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E0C4498B-5AFB-ACBA-975A-8CF3FCBD81F4}"/>
                  </a:ext>
                </a:extLst>
              </p:cNvPr>
              <p:cNvSpPr txBox="1"/>
              <p:nvPr/>
            </p:nvSpPr>
            <p:spPr>
              <a:xfrm>
                <a:off x="673041" y="1705504"/>
                <a:ext cx="10845918" cy="5762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𝑃𝐼𝐷</m:t>
                          </m:r>
                        </m:sub>
                      </m:sSub>
                      <m:d>
                        <m:dPr>
                          <m:ctrlPr>
                            <a:rPr lang="pt-BR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pt-BR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𝑘𝑇</m:t>
                          </m:r>
                        </m:e>
                      </m:d>
                      <m:r>
                        <a:rPr lang="pt-BR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=1,509</m:t>
                      </m:r>
                      <m:r>
                        <a:rPr lang="pt-BR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pt-BR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𝑘𝑇</m:t>
                          </m:r>
                        </m:e>
                      </m:d>
                      <m:r>
                        <a:rPr lang="pt-BR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−2,94</m:t>
                      </m:r>
                      <m:r>
                        <a:rPr lang="pt-BR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pt-BR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pt-BR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pt-BR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  <m:r>
                        <a:rPr lang="pt-BR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+1,431</m:t>
                      </m:r>
                      <m:r>
                        <a:rPr lang="pt-BR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pt-BR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pt-BR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e>
                          </m:d>
                          <m:r>
                            <a:rPr lang="pt-BR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  <m:r>
                        <a:rPr lang="pt-BR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+1,607</m:t>
                      </m:r>
                      <m:sSub>
                        <m:sSubPr>
                          <m:ctrlPr>
                            <a:rPr lang="pt-BR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𝑎𝑓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pt-BR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pt-BR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pt-BR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pt-BR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  <m:r>
                        <a:rPr lang="pt-BR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−0,6065</m:t>
                      </m:r>
                      <m:sSub>
                        <m:sSubPr>
                          <m:ctrlPr>
                            <a:rPr lang="pt-BR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𝑃𝐼𝐷</m:t>
                          </m:r>
                        </m:sub>
                      </m:sSub>
                      <m:r>
                        <a:rPr lang="pt-BR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[</m:t>
                      </m:r>
                      <m:d>
                        <m:dPr>
                          <m:ctrlPr>
                            <a:rPr lang="pt-BR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pt-BR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pt-BR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−2</m:t>
                          </m:r>
                        </m:e>
                      </m:d>
                      <m:r>
                        <a:rPr lang="pt-BR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pt-BR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E0C4498B-5AFB-ACBA-975A-8CF3FCBD8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41" y="1705504"/>
                <a:ext cx="10845918" cy="576248"/>
              </a:xfrm>
              <a:prstGeom prst="rect">
                <a:avLst/>
              </a:prstGeom>
              <a:blipFill>
                <a:blip r:embed="rId3"/>
                <a:stretch>
                  <a:fillRect t="-106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 descr="Gráfico&#10;&#10;Descrição gerada automaticamente">
            <a:extLst>
              <a:ext uri="{FF2B5EF4-FFF2-40B4-BE49-F238E27FC236}">
                <a16:creationId xmlns:a16="http://schemas.microsoft.com/office/drawing/2014/main" id="{49DE26E5-82B3-70AC-833E-EFA9D397C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032" y="2062965"/>
            <a:ext cx="4813935" cy="361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85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pt-BR" dirty="0"/>
              <a:t>Projeto dos controladores</a:t>
            </a:r>
          </a:p>
        </p:txBody>
      </p:sp>
      <p:sp>
        <p:nvSpPr>
          <p:cNvPr id="68" name="Espaço Reservado para o Número do Slide 67">
            <a:extLst>
              <a:ext uri="{FF2B5EF4-FFF2-40B4-BE49-F238E27FC236}">
                <a16:creationId xmlns:a16="http://schemas.microsoft.com/office/drawing/2014/main" id="{B021EF79-3E65-41F9-83B6-DC0B2A5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28</a:t>
            </a:fld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779378E-ADFD-497F-571D-0553979719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24635" y="3429000"/>
            <a:ext cx="7951694" cy="121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74DC58F2-BF00-4B47-7A0F-436C592F7063}"/>
                  </a:ext>
                </a:extLst>
              </p:cNvPr>
              <p:cNvSpPr txBox="1"/>
              <p:nvPr/>
            </p:nvSpPr>
            <p:spPr>
              <a:xfrm>
                <a:off x="2758676" y="1672759"/>
                <a:ext cx="667464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𝑃𝐷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𝑘𝑇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=1,772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𝑘𝑇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−1,715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+0,6592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𝑃𝐷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74DC58F2-BF00-4B47-7A0F-436C592F7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676" y="1672759"/>
                <a:ext cx="6674648" cy="553998"/>
              </a:xfrm>
              <a:prstGeom prst="rect">
                <a:avLst/>
              </a:prstGeom>
              <a:blipFill>
                <a:blip r:embed="rId3"/>
                <a:stretch>
                  <a:fillRect l="-366" r="-82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m 5" descr="Gráfico&#10;&#10;Descrição gerada automaticamente">
            <a:extLst>
              <a:ext uri="{FF2B5EF4-FFF2-40B4-BE49-F238E27FC236}">
                <a16:creationId xmlns:a16="http://schemas.microsoft.com/office/drawing/2014/main" id="{4A5D5803-BFB6-6AAD-7337-A8E35ACEA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932" y="2189639"/>
            <a:ext cx="4890135" cy="366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32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ítulo 35">
            <a:extLst>
              <a:ext uri="{FF2B5EF4-FFF2-40B4-BE49-F238E27FC236}">
                <a16:creationId xmlns:a16="http://schemas.microsoft.com/office/drawing/2014/main" id="{3FB3C754-C1FE-4D2D-9890-A8353F1E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312" y="1755648"/>
            <a:ext cx="4306824" cy="1325563"/>
          </a:xfrm>
        </p:spPr>
        <p:txBody>
          <a:bodyPr rtlCol="0"/>
          <a:lstStyle/>
          <a:p>
            <a:pPr rtl="0"/>
            <a:r>
              <a:rPr lang="pt-BR" dirty="0"/>
              <a:t>OBRIGADO</a:t>
            </a:r>
          </a:p>
        </p:txBody>
      </p:sp>
      <p:sp>
        <p:nvSpPr>
          <p:cNvPr id="37" name="Espaço Reservado para Texto 36">
            <a:extLst>
              <a:ext uri="{FF2B5EF4-FFF2-40B4-BE49-F238E27FC236}">
                <a16:creationId xmlns:a16="http://schemas.microsoft.com/office/drawing/2014/main" id="{F8701B31-AB7C-4E0A-952E-ACAC522AF3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3312" y="3191256"/>
            <a:ext cx="3505201" cy="1798639"/>
          </a:xfrm>
        </p:spPr>
        <p:txBody>
          <a:bodyPr rtlCol="0"/>
          <a:lstStyle/>
          <a:p>
            <a:pPr rtl="0"/>
            <a:r>
              <a:rPr lang="pt-BR" sz="1800" dirty="0"/>
              <a:t>Leonardo Oneda Galvani</a:t>
            </a:r>
          </a:p>
          <a:p>
            <a:pPr rtl="0"/>
            <a:r>
              <a:rPr lang="pt-BR" sz="1800" dirty="0"/>
              <a:t>Guilherme Nami Bortolozi</a:t>
            </a:r>
          </a:p>
          <a:p>
            <a:pPr rtl="0"/>
            <a:r>
              <a:rPr lang="pt-BR" sz="1800" dirty="0"/>
              <a:t>Henrique Fortuna Accorinti</a:t>
            </a:r>
          </a:p>
          <a:p>
            <a:pPr rtl="0"/>
            <a:r>
              <a:rPr lang="pt-BR" sz="1800" dirty="0"/>
              <a:t>Matheus Ferreira Palú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019A024-2FD1-4C73-AC55-A794E56E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4365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Hardware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15C66C5-CF46-4BB3-82CB-5E5DFB9B54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1248" y="1692431"/>
            <a:ext cx="3657600" cy="365760"/>
          </a:xfrm>
        </p:spPr>
        <p:txBody>
          <a:bodyPr rtlCol="0">
            <a:noAutofit/>
          </a:bodyPr>
          <a:lstStyle/>
          <a:p>
            <a:pPr rtl="0"/>
            <a:r>
              <a:rPr lang="pt-BR" dirty="0"/>
              <a:t>Sistema a ser controlado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" y="2101500"/>
            <a:ext cx="4012763" cy="40928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800" dirty="0"/>
              <a:t>A interface terá como função controlar posição e velocidade de um motor DC, acoplado a uma roda de inércia. Para isso será necessário os seguintes componentes: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Motor DC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Encoder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Ponte 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microcontrolador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Comunicação Serial (Via cabo)</a:t>
            </a:r>
          </a:p>
        </p:txBody>
      </p:sp>
      <p:sp>
        <p:nvSpPr>
          <p:cNvPr id="148" name="Espaço Reservado para o Número do Slide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3</a:t>
            </a:fld>
            <a:endParaRPr lang="pt-BR" dirty="0"/>
          </a:p>
        </p:txBody>
      </p:sp>
      <p:pic>
        <p:nvPicPr>
          <p:cNvPr id="27" name="Imagem 26" descr="Uma imagem contendo eletrônico, circuito&#10;&#10;Descrição gerada automaticamente">
            <a:extLst>
              <a:ext uri="{FF2B5EF4-FFF2-40B4-BE49-F238E27FC236}">
                <a16:creationId xmlns:a16="http://schemas.microsoft.com/office/drawing/2014/main" id="{2F905F3C-232E-7345-CABD-4945104B3B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840" b="38028"/>
          <a:stretch/>
        </p:blipFill>
        <p:spPr>
          <a:xfrm>
            <a:off x="6246711" y="4550685"/>
            <a:ext cx="3207006" cy="20030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" name="Imagem 28" descr="Uma imagem contendo mesa, bicicleta, computador, computer&#10;&#10;Descrição gerada automaticamente">
            <a:extLst>
              <a:ext uri="{FF2B5EF4-FFF2-40B4-BE49-F238E27FC236}">
                <a16:creationId xmlns:a16="http://schemas.microsoft.com/office/drawing/2014/main" id="{8F642FD2-56DC-9F00-E8F9-128D5233FC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279" b="38280"/>
          <a:stretch/>
        </p:blipFill>
        <p:spPr>
          <a:xfrm>
            <a:off x="5066838" y="1444295"/>
            <a:ext cx="3339743" cy="25792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1641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93" y="365125"/>
            <a:ext cx="5669280" cy="1325563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Software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D8E6824E-0D47-49EA-8EE0-CE2D88B71C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5158" y="1691640"/>
            <a:ext cx="5669280" cy="365760"/>
          </a:xfrm>
        </p:spPr>
        <p:txBody>
          <a:bodyPr rtlCol="0">
            <a:noAutofit/>
          </a:bodyPr>
          <a:lstStyle/>
          <a:p>
            <a:pPr rtl="0"/>
            <a:r>
              <a:rPr lang="pt-BR" dirty="0"/>
              <a:t>Base</a:t>
            </a:r>
          </a:p>
        </p:txBody>
      </p:sp>
      <p:sp>
        <p:nvSpPr>
          <p:cNvPr id="46" name="Espaço Reservado para o Número do Slide 45">
            <a:extLst>
              <a:ext uri="{FF2B5EF4-FFF2-40B4-BE49-F238E27FC236}">
                <a16:creationId xmlns:a16="http://schemas.microsoft.com/office/drawing/2014/main" id="{8A87D3CE-45F6-472C-A82F-FE244BA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4</a:t>
            </a:fld>
            <a:endParaRPr lang="pt-BR" dirty="0"/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8EFE7E53-A816-7AB4-7379-EBB8390728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5158" y="2103119"/>
            <a:ext cx="5669280" cy="269748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O Software será separado em duas principais partes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Python (Orientado a objeto e interface gráfica)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 (Controle de posição ou velocidade)</a:t>
            </a:r>
          </a:p>
          <a:p>
            <a:pPr lvl="1"/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A comunicação entre as duas partes será realizado com a comunicação serial.</a:t>
            </a:r>
          </a:p>
        </p:txBody>
      </p:sp>
      <p:pic>
        <p:nvPicPr>
          <p:cNvPr id="4" name="Gráfico 3" descr="Processador com preenchimento sólido">
            <a:extLst>
              <a:ext uri="{FF2B5EF4-FFF2-40B4-BE49-F238E27FC236}">
                <a16:creationId xmlns:a16="http://schemas.microsoft.com/office/drawing/2014/main" id="{60A8DAF1-2324-5143-C881-418CDE04A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93331" y="5128475"/>
            <a:ext cx="914400" cy="914400"/>
          </a:xfrm>
          <a:prstGeom prst="rect">
            <a:avLst/>
          </a:prstGeom>
        </p:spPr>
      </p:pic>
      <p:pic>
        <p:nvPicPr>
          <p:cNvPr id="7" name="Gráfico 6" descr="Transferência com preenchimento sólido">
            <a:extLst>
              <a:ext uri="{FF2B5EF4-FFF2-40B4-BE49-F238E27FC236}">
                <a16:creationId xmlns:a16="http://schemas.microsoft.com/office/drawing/2014/main" id="{E8FBF4D4-A189-EFE6-F08E-54EFA89C22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48733" y="5535802"/>
            <a:ext cx="556632" cy="556632"/>
          </a:xfrm>
          <a:prstGeom prst="rect">
            <a:avLst/>
          </a:prstGeom>
        </p:spPr>
      </p:pic>
      <p:pic>
        <p:nvPicPr>
          <p:cNvPr id="9" name="Gráfico 8" descr="Binário com preenchimento sólido">
            <a:extLst>
              <a:ext uri="{FF2B5EF4-FFF2-40B4-BE49-F238E27FC236}">
                <a16:creationId xmlns:a16="http://schemas.microsoft.com/office/drawing/2014/main" id="{26EFF2C3-AB67-522E-BC2A-0A6FFAA1DF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48733" y="5029043"/>
            <a:ext cx="556632" cy="556632"/>
          </a:xfrm>
          <a:prstGeom prst="rect">
            <a:avLst/>
          </a:prstGeom>
        </p:spPr>
      </p:pic>
      <p:pic>
        <p:nvPicPr>
          <p:cNvPr id="11" name="Gráfico 10" descr="Programadora com preenchimento sólido">
            <a:extLst>
              <a:ext uri="{FF2B5EF4-FFF2-40B4-BE49-F238E27FC236}">
                <a16:creationId xmlns:a16="http://schemas.microsoft.com/office/drawing/2014/main" id="{FC02D5CE-7654-142E-6AC6-E4BD9CBC79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34333" y="51066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24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655" y="-270729"/>
            <a:ext cx="10318690" cy="1325880"/>
          </a:xfrm>
        </p:spPr>
        <p:txBody>
          <a:bodyPr rtlCol="0"/>
          <a:lstStyle/>
          <a:p>
            <a:pPr rtl="0"/>
            <a:r>
              <a:rPr lang="pt-BR" dirty="0"/>
              <a:t>Estrutura</a:t>
            </a:r>
          </a:p>
        </p:txBody>
      </p:sp>
      <p:sp>
        <p:nvSpPr>
          <p:cNvPr id="13" name="Espaço Reservado para o Número do Slide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5</a:t>
            </a:fld>
            <a:endParaRPr lang="pt-BR" dirty="0"/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80F74860-6882-BB71-C338-C6BD0086E2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4575" y="2647398"/>
            <a:ext cx="2145150" cy="1563201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AA58A1EE-1C74-4289-A9D1-28C7082188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098602" y="686313"/>
            <a:ext cx="2469514" cy="1790962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C39A58D8-F2AF-7A8D-20D9-6767D9072C0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098600" y="2530853"/>
            <a:ext cx="2469516" cy="1796386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7F364B7A-4DDF-E9BE-07D1-414514D46B7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226992" y="2687351"/>
            <a:ext cx="2784190" cy="1483814"/>
          </a:xfrm>
          <a:prstGeom prst="rect">
            <a:avLst/>
          </a:prstGeom>
        </p:spPr>
      </p:pic>
      <p:pic>
        <p:nvPicPr>
          <p:cNvPr id="38" name="Imagem 37" descr="Uma imagem contendo mesa, bicicleta, computador, computer&#10;&#10;Descrição gerada automaticamente">
            <a:extLst>
              <a:ext uri="{FF2B5EF4-FFF2-40B4-BE49-F238E27FC236}">
                <a16:creationId xmlns:a16="http://schemas.microsoft.com/office/drawing/2014/main" id="{84A2DE0C-5D75-870E-FE3F-7FBA8090F8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8279" b="38280"/>
          <a:stretch/>
        </p:blipFill>
        <p:spPr>
          <a:xfrm>
            <a:off x="9847764" y="2744337"/>
            <a:ext cx="1787304" cy="13803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52" name="Conector: Curvo 51">
            <a:extLst>
              <a:ext uri="{FF2B5EF4-FFF2-40B4-BE49-F238E27FC236}">
                <a16:creationId xmlns:a16="http://schemas.microsoft.com/office/drawing/2014/main" id="{9EFFEF72-5F0E-B99B-5C87-158B160AECED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 flipV="1">
            <a:off x="2439725" y="1581794"/>
            <a:ext cx="658877" cy="1847205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Conector: Curvo 53">
            <a:extLst>
              <a:ext uri="{FF2B5EF4-FFF2-40B4-BE49-F238E27FC236}">
                <a16:creationId xmlns:a16="http://schemas.microsoft.com/office/drawing/2014/main" id="{8ABC87F8-5F6E-49FF-7AF6-6FB07BC12702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>
            <a:off x="2439725" y="3428999"/>
            <a:ext cx="658875" cy="47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7" name="Conector: Curvo 56">
            <a:extLst>
              <a:ext uri="{FF2B5EF4-FFF2-40B4-BE49-F238E27FC236}">
                <a16:creationId xmlns:a16="http://schemas.microsoft.com/office/drawing/2014/main" id="{7F1F560D-8BDA-946C-39FF-08DA2371D842}"/>
              </a:ext>
            </a:extLst>
          </p:cNvPr>
          <p:cNvCxnSpPr>
            <a:cxnSpLocks/>
            <a:stCxn id="33" idx="3"/>
            <a:endCxn id="37" idx="1"/>
          </p:cNvCxnSpPr>
          <p:nvPr/>
        </p:nvCxnSpPr>
        <p:spPr>
          <a:xfrm>
            <a:off x="5568116" y="1581794"/>
            <a:ext cx="658876" cy="1847464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Conector: Curvo 58">
            <a:extLst>
              <a:ext uri="{FF2B5EF4-FFF2-40B4-BE49-F238E27FC236}">
                <a16:creationId xmlns:a16="http://schemas.microsoft.com/office/drawing/2014/main" id="{B95D09B9-5B1E-6632-2B21-05CFBB5568E2}"/>
              </a:ext>
            </a:extLst>
          </p:cNvPr>
          <p:cNvCxnSpPr>
            <a:cxnSpLocks/>
            <a:stCxn id="35" idx="3"/>
            <a:endCxn id="37" idx="1"/>
          </p:cNvCxnSpPr>
          <p:nvPr/>
        </p:nvCxnSpPr>
        <p:spPr>
          <a:xfrm>
            <a:off x="5568116" y="3429046"/>
            <a:ext cx="658876" cy="212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Conector: Curvo 60">
            <a:extLst>
              <a:ext uri="{FF2B5EF4-FFF2-40B4-BE49-F238E27FC236}">
                <a16:creationId xmlns:a16="http://schemas.microsoft.com/office/drawing/2014/main" id="{5D3DE9ED-EB33-A5B2-DDE5-F0C22762DAE5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9011182" y="3429258"/>
            <a:ext cx="836582" cy="5230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6" name="Imagem 65" descr="Uma imagem contendo Tabela&#10;&#10;Descrição gerada automaticamente">
            <a:extLst>
              <a:ext uri="{FF2B5EF4-FFF2-40B4-BE49-F238E27FC236}">
                <a16:creationId xmlns:a16="http://schemas.microsoft.com/office/drawing/2014/main" id="{CD41D09F-07FB-0A89-8260-DCC3F06347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8600" y="4378117"/>
            <a:ext cx="2469516" cy="1796174"/>
          </a:xfrm>
          <a:prstGeom prst="rect">
            <a:avLst/>
          </a:prstGeom>
        </p:spPr>
      </p:pic>
      <p:cxnSp>
        <p:nvCxnSpPr>
          <p:cNvPr id="69" name="Conector: Curvo 68">
            <a:extLst>
              <a:ext uri="{FF2B5EF4-FFF2-40B4-BE49-F238E27FC236}">
                <a16:creationId xmlns:a16="http://schemas.microsoft.com/office/drawing/2014/main" id="{320D88F7-0147-68A2-C5EE-1DB1EE1FAF7D}"/>
              </a:ext>
            </a:extLst>
          </p:cNvPr>
          <p:cNvCxnSpPr>
            <a:cxnSpLocks/>
            <a:stCxn id="66" idx="1"/>
            <a:endCxn id="31" idx="3"/>
          </p:cNvCxnSpPr>
          <p:nvPr/>
        </p:nvCxnSpPr>
        <p:spPr>
          <a:xfrm rot="10800000">
            <a:off x="2439726" y="3429000"/>
            <a:ext cx="658875" cy="1847205"/>
          </a:xfrm>
          <a:prstGeom prst="curvedConnector3">
            <a:avLst>
              <a:gd name="adj1" fmla="val 50000"/>
            </a:avLst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Conector: Curvo 71">
            <a:extLst>
              <a:ext uri="{FF2B5EF4-FFF2-40B4-BE49-F238E27FC236}">
                <a16:creationId xmlns:a16="http://schemas.microsoft.com/office/drawing/2014/main" id="{44DA8C6D-2E8B-2FCF-5F61-D63B1FFDDF1E}"/>
              </a:ext>
            </a:extLst>
          </p:cNvPr>
          <p:cNvCxnSpPr>
            <a:cxnSpLocks/>
            <a:stCxn id="66" idx="3"/>
            <a:endCxn id="37" idx="1"/>
          </p:cNvCxnSpPr>
          <p:nvPr/>
        </p:nvCxnSpPr>
        <p:spPr>
          <a:xfrm flipV="1">
            <a:off x="5568116" y="3429258"/>
            <a:ext cx="658876" cy="1846946"/>
          </a:xfrm>
          <a:prstGeom prst="curvedConnector3">
            <a:avLst>
              <a:gd name="adj1" fmla="val 50000"/>
            </a:avLst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914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60" y="365760"/>
            <a:ext cx="10318690" cy="1325880"/>
          </a:xfrm>
        </p:spPr>
        <p:txBody>
          <a:bodyPr rtlCol="0"/>
          <a:lstStyle/>
          <a:p>
            <a:pPr rtl="0"/>
            <a:r>
              <a:rPr lang="pt-BR" dirty="0"/>
              <a:t>Estrutura</a:t>
            </a:r>
          </a:p>
        </p:txBody>
      </p:sp>
      <p:sp>
        <p:nvSpPr>
          <p:cNvPr id="13" name="Espaço Reservado para o Número do Slide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6</a:t>
            </a:fld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F37CB14-2419-2E0D-CF86-67296304C5B0}"/>
              </a:ext>
            </a:extLst>
          </p:cNvPr>
          <p:cNvSpPr txBox="1"/>
          <p:nvPr/>
        </p:nvSpPr>
        <p:spPr>
          <a:xfrm>
            <a:off x="471948" y="1601915"/>
            <a:ext cx="585511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Orientação a objeto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Características importantes: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Botões para seleção de modo (Posição ou Velocidade)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Botões para voltar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Parâmetros: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/>
              <a:t>Kp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/>
              <a:t>Ki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/>
              <a:t>Kd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/>
              <a:t>SetPoint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Simular (pacote de informação via Serial)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E1BAF1DC-7751-57A1-47A9-631CF53081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78833" y="2647399"/>
            <a:ext cx="2145150" cy="156320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6739A1A-8DFC-9B92-A779-79836CDDCA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382860" y="686314"/>
            <a:ext cx="2469514" cy="179096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DAA8E992-3A33-B019-B736-6F896296CB2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382858" y="2530854"/>
            <a:ext cx="2469516" cy="1796386"/>
          </a:xfrm>
          <a:prstGeom prst="rect">
            <a:avLst/>
          </a:prstGeom>
        </p:spPr>
      </p:pic>
      <p:cxnSp>
        <p:nvCxnSpPr>
          <p:cNvPr id="18" name="Conector: Curvo 17">
            <a:extLst>
              <a:ext uri="{FF2B5EF4-FFF2-40B4-BE49-F238E27FC236}">
                <a16:creationId xmlns:a16="http://schemas.microsoft.com/office/drawing/2014/main" id="{96678B73-98DD-FF86-9F38-90464C8AE99A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8723983" y="1581795"/>
            <a:ext cx="658877" cy="1847205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: Curvo 18">
            <a:extLst>
              <a:ext uri="{FF2B5EF4-FFF2-40B4-BE49-F238E27FC236}">
                <a16:creationId xmlns:a16="http://schemas.microsoft.com/office/drawing/2014/main" id="{8ADBBF80-AF35-19D0-F32F-D9B84A456DE8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8723983" y="3429000"/>
            <a:ext cx="658875" cy="47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0" name="Imagem 19" descr="Uma imagem contendo Tabela&#10;&#10;Descrição gerada automaticamente">
            <a:extLst>
              <a:ext uri="{FF2B5EF4-FFF2-40B4-BE49-F238E27FC236}">
                <a16:creationId xmlns:a16="http://schemas.microsoft.com/office/drawing/2014/main" id="{00B9ACF4-8F4C-18A0-2BAC-6CB8820B14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2858" y="4378118"/>
            <a:ext cx="2469516" cy="1796174"/>
          </a:xfrm>
          <a:prstGeom prst="rect">
            <a:avLst/>
          </a:prstGeom>
        </p:spPr>
      </p:pic>
      <p:cxnSp>
        <p:nvCxnSpPr>
          <p:cNvPr id="21" name="Conector: Curvo 20">
            <a:extLst>
              <a:ext uri="{FF2B5EF4-FFF2-40B4-BE49-F238E27FC236}">
                <a16:creationId xmlns:a16="http://schemas.microsoft.com/office/drawing/2014/main" id="{1CB7319F-3349-A22E-D129-D294B06FD914}"/>
              </a:ext>
            </a:extLst>
          </p:cNvPr>
          <p:cNvCxnSpPr>
            <a:cxnSpLocks/>
            <a:stCxn id="20" idx="1"/>
            <a:endCxn id="15" idx="3"/>
          </p:cNvCxnSpPr>
          <p:nvPr/>
        </p:nvCxnSpPr>
        <p:spPr>
          <a:xfrm rot="10800000">
            <a:off x="8723984" y="3429001"/>
            <a:ext cx="658875" cy="1847205"/>
          </a:xfrm>
          <a:prstGeom prst="curvedConnector3">
            <a:avLst>
              <a:gd name="adj1" fmla="val 50000"/>
            </a:avLst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903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655" y="525043"/>
            <a:ext cx="10318690" cy="1325880"/>
          </a:xfrm>
        </p:spPr>
        <p:txBody>
          <a:bodyPr rtlCol="0"/>
          <a:lstStyle/>
          <a:p>
            <a:pPr rtl="0"/>
            <a:r>
              <a:rPr lang="pt-BR" dirty="0"/>
              <a:t>Estrutura</a:t>
            </a:r>
          </a:p>
        </p:txBody>
      </p:sp>
      <p:sp>
        <p:nvSpPr>
          <p:cNvPr id="13" name="Espaço Reservado para o Número do Slide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7</a:t>
            </a:fld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C38A899-E175-8293-288E-F3D20ED020CA}"/>
              </a:ext>
            </a:extLst>
          </p:cNvPr>
          <p:cNvSpPr txBox="1"/>
          <p:nvPr/>
        </p:nvSpPr>
        <p:spPr>
          <a:xfrm>
            <a:off x="9011264" y="2274838"/>
            <a:ext cx="30529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Leitura do pacote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Implementação da malha de controle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Leitura simultânea dos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Interpretação dos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Envio via serial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D0BFAEC6-FC2C-4DCB-FDAB-82CADE4F95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9190" y="614359"/>
            <a:ext cx="2469514" cy="1790962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449C63D-11B8-4F62-F1AF-650805BE59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9188" y="2458899"/>
            <a:ext cx="2469516" cy="179638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49AB130A-B6CC-75EF-C9C1-6F07B58BEA1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537580" y="2615397"/>
            <a:ext cx="2784190" cy="1483814"/>
          </a:xfrm>
          <a:prstGeom prst="rect">
            <a:avLst/>
          </a:prstGeom>
        </p:spPr>
      </p:pic>
      <p:pic>
        <p:nvPicPr>
          <p:cNvPr id="20" name="Imagem 19" descr="Uma imagem contendo mesa, bicicleta, computador, computer&#10;&#10;Descrição gerada automaticamente">
            <a:extLst>
              <a:ext uri="{FF2B5EF4-FFF2-40B4-BE49-F238E27FC236}">
                <a16:creationId xmlns:a16="http://schemas.microsoft.com/office/drawing/2014/main" id="{19053953-499E-27BD-62B7-931A9316AA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279" b="38280"/>
          <a:stretch/>
        </p:blipFill>
        <p:spPr>
          <a:xfrm>
            <a:off x="7158352" y="2672383"/>
            <a:ext cx="1787304" cy="13803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1" name="Conector: Curvo 20">
            <a:extLst>
              <a:ext uri="{FF2B5EF4-FFF2-40B4-BE49-F238E27FC236}">
                <a16:creationId xmlns:a16="http://schemas.microsoft.com/office/drawing/2014/main" id="{5F3E4060-886F-E3F9-2CB8-B16F10467EEC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2878704" y="1509840"/>
            <a:ext cx="658876" cy="1847464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Conector: Curvo 21">
            <a:extLst>
              <a:ext uri="{FF2B5EF4-FFF2-40B4-BE49-F238E27FC236}">
                <a16:creationId xmlns:a16="http://schemas.microsoft.com/office/drawing/2014/main" id="{1E658033-322D-DC01-B739-8931D9BE77EB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2878704" y="3357092"/>
            <a:ext cx="658876" cy="212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ector: Curvo 22">
            <a:extLst>
              <a:ext uri="{FF2B5EF4-FFF2-40B4-BE49-F238E27FC236}">
                <a16:creationId xmlns:a16="http://schemas.microsoft.com/office/drawing/2014/main" id="{EEA6D389-C6CB-8639-3044-3149CEDF8702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6321770" y="3357304"/>
            <a:ext cx="836582" cy="5230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Imagem 23" descr="Uma imagem contendo Tabela&#10;&#10;Descrição gerada automaticamente">
            <a:extLst>
              <a:ext uri="{FF2B5EF4-FFF2-40B4-BE49-F238E27FC236}">
                <a16:creationId xmlns:a16="http://schemas.microsoft.com/office/drawing/2014/main" id="{F10B4B7A-772E-CEFF-01D7-345462B759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188" y="4306163"/>
            <a:ext cx="2469516" cy="1796174"/>
          </a:xfrm>
          <a:prstGeom prst="rect">
            <a:avLst/>
          </a:prstGeom>
        </p:spPr>
      </p:pic>
      <p:cxnSp>
        <p:nvCxnSpPr>
          <p:cNvPr id="25" name="Conector: Curvo 24">
            <a:extLst>
              <a:ext uri="{FF2B5EF4-FFF2-40B4-BE49-F238E27FC236}">
                <a16:creationId xmlns:a16="http://schemas.microsoft.com/office/drawing/2014/main" id="{D4896215-1EAC-339B-E006-237CC6F17826}"/>
              </a:ext>
            </a:extLst>
          </p:cNvPr>
          <p:cNvCxnSpPr>
            <a:cxnSpLocks/>
            <a:stCxn id="24" idx="3"/>
            <a:endCxn id="19" idx="1"/>
          </p:cNvCxnSpPr>
          <p:nvPr/>
        </p:nvCxnSpPr>
        <p:spPr>
          <a:xfrm flipV="1">
            <a:off x="2878704" y="3357304"/>
            <a:ext cx="658876" cy="1846946"/>
          </a:xfrm>
          <a:prstGeom prst="curvedConnector3">
            <a:avLst>
              <a:gd name="adj1" fmla="val 50000"/>
            </a:avLst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107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655" y="0"/>
            <a:ext cx="10318690" cy="1325880"/>
          </a:xfrm>
        </p:spPr>
        <p:txBody>
          <a:bodyPr rtlCol="0"/>
          <a:lstStyle/>
          <a:p>
            <a:pPr rtl="0"/>
            <a:r>
              <a:rPr lang="pt-BR" dirty="0"/>
              <a:t>Estrutura</a:t>
            </a:r>
          </a:p>
        </p:txBody>
      </p:sp>
      <p:sp>
        <p:nvSpPr>
          <p:cNvPr id="13" name="Espaço Reservado para o Número do Slide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8</a:t>
            </a:fld>
            <a:endParaRPr lang="pt-BR" dirty="0"/>
          </a:p>
        </p:txBody>
      </p:sp>
      <p:pic>
        <p:nvPicPr>
          <p:cNvPr id="9" name="Imagem 8" descr="Tela de celula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ADD4BA7A-0515-4C7A-CCAC-877ED799F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037" y="960047"/>
            <a:ext cx="3625176" cy="460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33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Instrumentação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15C66C5-CF46-4BB3-82CB-5E5DFB9B54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1248" y="1692431"/>
            <a:ext cx="3657600" cy="365760"/>
          </a:xfrm>
        </p:spPr>
        <p:txBody>
          <a:bodyPr rtlCol="0">
            <a:noAutofit/>
          </a:bodyPr>
          <a:lstStyle/>
          <a:p>
            <a:pPr rtl="0"/>
            <a:r>
              <a:rPr lang="pt-BR" dirty="0"/>
              <a:t>Sensor usado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" y="2101500"/>
            <a:ext cx="4012763" cy="4363647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800" dirty="0"/>
              <a:t>Para medir a posição e a velocidade do motor foi utilizado o mesmo sensor, um encoder de efeito hall.</a:t>
            </a:r>
          </a:p>
          <a:p>
            <a:pPr rtl="0"/>
            <a:endParaRPr lang="pt-BR" sz="1800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800" dirty="0"/>
              <a:t>O encoder consiste em dois sensores de efeito hall estrategicamente posicionado que são acionado quando algum imã se aproxima, a qual este está posicionado no disco preto.</a:t>
            </a:r>
          </a:p>
          <a:p>
            <a:pPr rtl="0"/>
            <a:endParaRPr lang="pt-BR" sz="1800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800" dirty="0"/>
              <a:t>Cada sensor define um canal, portanto no encoder existe canal A e canal B</a:t>
            </a:r>
          </a:p>
          <a:p>
            <a:pPr rtl="0"/>
            <a:endParaRPr lang="pt-BR" sz="1800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800" dirty="0"/>
              <a:t>Por conta do uso de dois sensores é possível adquirir o sentido de rotação do motor, por meio da sua quadratura.</a:t>
            </a:r>
            <a:endParaRPr lang="pt-BR" dirty="0"/>
          </a:p>
        </p:txBody>
      </p:sp>
      <p:sp>
        <p:nvSpPr>
          <p:cNvPr id="148" name="Espaço Reservado para o Número do Slide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9</a:t>
            </a:fld>
            <a:endParaRPr lang="pt-BR" dirty="0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8F642FD2-56DC-9F00-E8F9-128D5233FC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00" r="34068" b="22341"/>
          <a:stretch/>
        </p:blipFill>
        <p:spPr>
          <a:xfrm>
            <a:off x="5982762" y="1507758"/>
            <a:ext cx="2400762" cy="20030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6" name="Picture 2" descr="What is Quadrature | US Digital">
            <a:extLst>
              <a:ext uri="{FF2B5EF4-FFF2-40B4-BE49-F238E27FC236}">
                <a16:creationId xmlns:a16="http://schemas.microsoft.com/office/drawing/2014/main" id="{9937A49A-90EC-1091-8367-9BE2798E6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271" y="3878317"/>
            <a:ext cx="3919440" cy="258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FCB3895-91FE-5729-E425-3851A003C81B}"/>
              </a:ext>
            </a:extLst>
          </p:cNvPr>
          <p:cNvSpPr/>
          <p:nvPr/>
        </p:nvSpPr>
        <p:spPr>
          <a:xfrm>
            <a:off x="6266337" y="6221504"/>
            <a:ext cx="97177" cy="9717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8A776203-3CD4-54A8-471E-60711B040D5B}"/>
              </a:ext>
            </a:extLst>
          </p:cNvPr>
          <p:cNvSpPr/>
          <p:nvPr/>
        </p:nvSpPr>
        <p:spPr>
          <a:xfrm>
            <a:off x="6489395" y="6221504"/>
            <a:ext cx="97177" cy="9717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8398CB3E-F04A-999D-CE76-6B072018072C}"/>
              </a:ext>
            </a:extLst>
          </p:cNvPr>
          <p:cNvSpPr/>
          <p:nvPr/>
        </p:nvSpPr>
        <p:spPr>
          <a:xfrm>
            <a:off x="7110832" y="6217106"/>
            <a:ext cx="97177" cy="9717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45A356C6-5349-A9E1-D19C-B219545F9FC8}"/>
              </a:ext>
            </a:extLst>
          </p:cNvPr>
          <p:cNvSpPr/>
          <p:nvPr/>
        </p:nvSpPr>
        <p:spPr>
          <a:xfrm>
            <a:off x="7333890" y="6217106"/>
            <a:ext cx="97177" cy="9717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90D89345-D6A7-7283-AEFB-8B7AEBE4F1C2}"/>
              </a:ext>
            </a:extLst>
          </p:cNvPr>
          <p:cNvSpPr/>
          <p:nvPr/>
        </p:nvSpPr>
        <p:spPr>
          <a:xfrm>
            <a:off x="7955327" y="6217106"/>
            <a:ext cx="97177" cy="9717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550A13D3-62F8-4A28-ED94-FF0AB9892BD2}"/>
              </a:ext>
            </a:extLst>
          </p:cNvPr>
          <p:cNvSpPr/>
          <p:nvPr/>
        </p:nvSpPr>
        <p:spPr>
          <a:xfrm>
            <a:off x="8178385" y="6217106"/>
            <a:ext cx="97177" cy="9717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967006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366_TF16411248_Win32" id="{7E60A069-F646-4836-A6D0-BBC43214366A}" vid="{A4F672F9-EBB2-4304-867B-DC6520083D0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{BEB323CE-0819-49D1-8C15-F11220FFF5AE}tf16411248_win32</Template>
  <TotalTime>2925</TotalTime>
  <Words>979</Words>
  <Application>Microsoft Office PowerPoint</Application>
  <PresentationFormat>Widescreen</PresentationFormat>
  <Paragraphs>272</Paragraphs>
  <Slides>29</Slides>
  <Notes>29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5" baseType="lpstr">
      <vt:lpstr>Arial</vt:lpstr>
      <vt:lpstr>Avenir Next LT Pro Light</vt:lpstr>
      <vt:lpstr>Calibri</vt:lpstr>
      <vt:lpstr>Cambria Math</vt:lpstr>
      <vt:lpstr>Posterama</vt:lpstr>
      <vt:lpstr>Tema do Office</vt:lpstr>
      <vt:lpstr>SIMULAÇÃO DE CONTROLE DE POSIÇÃO E VELOCIDADE DE UM MOTOR DC COM PARÂMETROS INTERATIVOS E PRÉ-CALCULADOS</vt:lpstr>
      <vt:lpstr>A ideia</vt:lpstr>
      <vt:lpstr>Hardware</vt:lpstr>
      <vt:lpstr>Software</vt:lpstr>
      <vt:lpstr>Estrutura</vt:lpstr>
      <vt:lpstr>Estrutura</vt:lpstr>
      <vt:lpstr>Estrutura</vt:lpstr>
      <vt:lpstr>Estrutura</vt:lpstr>
      <vt:lpstr>Instrumentação</vt:lpstr>
      <vt:lpstr>Microcontrolador</vt:lpstr>
      <vt:lpstr>Módulos</vt:lpstr>
      <vt:lpstr>MCC</vt:lpstr>
      <vt:lpstr>MCC</vt:lpstr>
      <vt:lpstr>Receber dados </vt:lpstr>
      <vt:lpstr>Controlar</vt:lpstr>
      <vt:lpstr>Controlar</vt:lpstr>
      <vt:lpstr>Controlar</vt:lpstr>
      <vt:lpstr>Controlar</vt:lpstr>
      <vt:lpstr>Enviar dados</vt:lpstr>
      <vt:lpstr>Projeto dos controladores</vt:lpstr>
      <vt:lpstr>Projeto dos controladores</vt:lpstr>
      <vt:lpstr>Projeto dos controladores</vt:lpstr>
      <vt:lpstr>Projeto dos controladores</vt:lpstr>
      <vt:lpstr>Projeto dos controladores</vt:lpstr>
      <vt:lpstr>Projeto dos controladores</vt:lpstr>
      <vt:lpstr>Projeto dos controladores</vt:lpstr>
      <vt:lpstr>Projeto dos controladores</vt:lpstr>
      <vt:lpstr>Projeto dos controladores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</dc:title>
  <dc:creator>Leonardo</dc:creator>
  <cp:lastModifiedBy>Leonardo</cp:lastModifiedBy>
  <cp:revision>11</cp:revision>
  <dcterms:created xsi:type="dcterms:W3CDTF">2023-08-14T18:06:57Z</dcterms:created>
  <dcterms:modified xsi:type="dcterms:W3CDTF">2023-11-14T21:51:32Z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